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9" r:id="rId2"/>
    <p:sldId id="261" r:id="rId3"/>
    <p:sldId id="262" r:id="rId4"/>
    <p:sldId id="263" r:id="rId5"/>
    <p:sldId id="264" r:id="rId6"/>
    <p:sldId id="266" r:id="rId7"/>
    <p:sldId id="268" r:id="rId8"/>
    <p:sldId id="269" r:id="rId9"/>
    <p:sldId id="270" r:id="rId10"/>
    <p:sldId id="274" r:id="rId11"/>
    <p:sldId id="272" r:id="rId12"/>
    <p:sldId id="273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87E39-9AEB-4DCD-86A7-3A4DA7EA289D}" type="datetimeFigureOut">
              <a:rPr lang="pt-BR" smtClean="0"/>
              <a:t>22/08/2015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D0945-DBC4-4577-BF2D-74FE871A4C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97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CDA7B4-4654-4415-B2FC-FE966C572902}" type="slidenum">
              <a:rPr lang="pt-BR" altLang="pt-BR">
                <a:latin typeface="Arial" panose="020B0604020202020204" pitchFamily="34" charset="0"/>
              </a:rPr>
              <a:pPr eaLnBrk="1" hangingPunct="1"/>
              <a:t>1</a:t>
            </a:fld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8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541B86-F9BD-446D-9E21-23E4A1638F27}" type="slidenum">
              <a:rPr lang="pt-BR" altLang="pt-BR">
                <a:latin typeface="Arial" panose="020B0604020202020204" pitchFamily="34" charset="0"/>
              </a:rPr>
              <a:pPr eaLnBrk="1" hangingPunct="1"/>
              <a:t>2</a:t>
            </a:fld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97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65AF75-3C0A-4D2E-8AF8-B8F5897CBA4B}" type="slidenum">
              <a:rPr lang="pt-BR" altLang="pt-BR">
                <a:latin typeface="Arial" panose="020B0604020202020204" pitchFamily="34" charset="0"/>
              </a:rPr>
              <a:pPr eaLnBrk="1" hangingPunct="1"/>
              <a:t>3</a:t>
            </a:fld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F4E2AC-880F-4EE9-8BAB-A839FD858F55}" type="slidenum">
              <a:rPr lang="pt-BR" altLang="pt-BR">
                <a:latin typeface="Arial" panose="020B0604020202020204" pitchFamily="34" charset="0"/>
              </a:rPr>
              <a:pPr eaLnBrk="1" hangingPunct="1"/>
              <a:t>4</a:t>
            </a:fld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77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603FBF-2860-463E-AF9C-336B92CF43B9}" type="slidenum">
              <a:rPr lang="pt-BR" altLang="pt-BR">
                <a:latin typeface="Arial" panose="020B0604020202020204" pitchFamily="34" charset="0"/>
              </a:rPr>
              <a:pPr eaLnBrk="1" hangingPunct="1"/>
              <a:t>5</a:t>
            </a:fld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64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DAC882-5E8B-47F8-937B-CDF463A2642D}" type="slidenum">
              <a:rPr lang="pt-BR" altLang="pt-BR">
                <a:latin typeface="Arial" panose="020B0604020202020204" pitchFamily="34" charset="0"/>
              </a:rPr>
              <a:pPr eaLnBrk="1" hangingPunct="1"/>
              <a:t>6</a:t>
            </a:fld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27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8632F1-8B33-4A34-B966-7251DFF89192}" type="slidenum">
              <a:rPr lang="pt-BR" altLang="pt-BR">
                <a:latin typeface="Arial" panose="020B0604020202020204" pitchFamily="34" charset="0"/>
              </a:rPr>
              <a:pPr eaLnBrk="1" hangingPunct="1"/>
              <a:t>7</a:t>
            </a:fld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24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F24F9F-3BB4-4842-AAEA-D39C8A4302F9}" type="slidenum">
              <a:rPr lang="pt-BR" altLang="pt-BR">
                <a:latin typeface="Arial" panose="020B0604020202020204" pitchFamily="34" charset="0"/>
              </a:rPr>
              <a:pPr eaLnBrk="1" hangingPunct="1"/>
              <a:t>8</a:t>
            </a:fld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25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>
                <a:latin typeface="Arial" panose="020B0604020202020204" pitchFamily="34" charset="0"/>
              </a:rPr>
              <a:t>Professor: imagem fora de proporção.</a:t>
            </a:r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4ECE32-ACF5-41AC-A2A6-898FCF51EB25}" type="slidenum">
              <a:rPr lang="pt-BR" altLang="pt-BR">
                <a:latin typeface="Arial" panose="020B0604020202020204" pitchFamily="34" charset="0"/>
              </a:rPr>
              <a:pPr eaLnBrk="1" hangingPunct="1"/>
              <a:t>9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2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DBA4C90-E029-4098-AD3B-0C3AA3ED3A06}" type="datetimeFigureOut">
              <a:rPr lang="pt-BR" smtClean="0"/>
              <a:t>22/08/2015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DFA11AA-49B1-4B6E-936F-E2D390344612}" type="slidenum">
              <a:rPr lang="pt-BR" smtClean="0"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4C90-E029-4098-AD3B-0C3AA3ED3A06}" type="datetimeFigureOut">
              <a:rPr lang="pt-BR" smtClean="0"/>
              <a:t>22/08/2015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11AA-49B1-4B6E-936F-E2D3903446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4C90-E029-4098-AD3B-0C3AA3ED3A06}" type="datetimeFigureOut">
              <a:rPr lang="pt-BR" smtClean="0"/>
              <a:t>22/08/2015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11AA-49B1-4B6E-936F-E2D3903446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 userDrawn="1"/>
        </p:nvSpPr>
        <p:spPr bwMode="auto">
          <a:xfrm>
            <a:off x="112184" y="409575"/>
            <a:ext cx="8627533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           Números naturais e Geometria</a:t>
            </a:r>
          </a:p>
        </p:txBody>
      </p:sp>
    </p:spTree>
    <p:extLst>
      <p:ext uri="{BB962C8B-B14F-4D97-AF65-F5344CB8AC3E}">
        <p14:creationId xmlns:p14="http://schemas.microsoft.com/office/powerpoint/2010/main" val="2807973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 userDrawn="1"/>
        </p:nvSpPr>
        <p:spPr bwMode="auto">
          <a:xfrm>
            <a:off x="112184" y="409575"/>
            <a:ext cx="862753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           Grandezas e medidas</a:t>
            </a:r>
          </a:p>
        </p:txBody>
      </p:sp>
    </p:spTree>
    <p:extLst>
      <p:ext uri="{BB962C8B-B14F-4D97-AF65-F5344CB8AC3E}">
        <p14:creationId xmlns:p14="http://schemas.microsoft.com/office/powerpoint/2010/main" val="371004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4C90-E029-4098-AD3B-0C3AA3ED3A06}" type="datetimeFigureOut">
              <a:rPr lang="pt-BR" smtClean="0"/>
              <a:t>22/08/2015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11AA-49B1-4B6E-936F-E2D3903446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4C90-E029-4098-AD3B-0C3AA3ED3A06}" type="datetimeFigureOut">
              <a:rPr lang="pt-BR" smtClean="0"/>
              <a:t>22/08/2015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11AA-49B1-4B6E-936F-E2D3903446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4C90-E029-4098-AD3B-0C3AA3ED3A06}" type="datetimeFigureOut">
              <a:rPr lang="pt-BR" smtClean="0"/>
              <a:t>22/08/2015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11AA-49B1-4B6E-936F-E2D390344612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4C90-E029-4098-AD3B-0C3AA3ED3A06}" type="datetimeFigureOut">
              <a:rPr lang="pt-BR" smtClean="0"/>
              <a:t>22/08/2015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11AA-49B1-4B6E-936F-E2D3903446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4C90-E029-4098-AD3B-0C3AA3ED3A06}" type="datetimeFigureOut">
              <a:rPr lang="pt-BR" smtClean="0"/>
              <a:t>22/08/2015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11AA-49B1-4B6E-936F-E2D3903446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4C90-E029-4098-AD3B-0C3AA3ED3A06}" type="datetimeFigureOut">
              <a:rPr lang="pt-BR" smtClean="0"/>
              <a:t>22/08/2015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11AA-49B1-4B6E-936F-E2D3903446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4C90-E029-4098-AD3B-0C3AA3ED3A06}" type="datetimeFigureOut">
              <a:rPr lang="pt-BR" smtClean="0"/>
              <a:t>22/08/2015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11AA-49B1-4B6E-936F-E2D390344612}" type="slidenum">
              <a:rPr lang="pt-BR" smtClean="0"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4C90-E029-4098-AD3B-0C3AA3ED3A06}" type="datetimeFigureOut">
              <a:rPr lang="pt-BR" smtClean="0"/>
              <a:t>22/08/2015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11AA-49B1-4B6E-936F-E2D3903446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DBA4C90-E029-4098-AD3B-0C3AA3ED3A06}" type="datetimeFigureOut">
              <a:rPr lang="pt-BR" smtClean="0"/>
              <a:t>22/08/2015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DFA11AA-49B1-4B6E-936F-E2D39034461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065339" y="1657352"/>
            <a:ext cx="1077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Exemplos: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151440" y="2871788"/>
            <a:ext cx="596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2</a:t>
            </a:r>
            <a:r>
              <a:rPr lang="pt-BR" altLang="pt-BR" baseline="30000">
                <a:solidFill>
                  <a:srgbClr val="C00000"/>
                </a:solidFill>
                <a:latin typeface="Arial" panose="020B0604020202020204" pitchFamily="34" charset="0"/>
                <a:ea typeface="Geneva" charset="-128"/>
              </a:rPr>
              <a:t>3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=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57852" y="2871788"/>
            <a:ext cx="1303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2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</a:t>
            </a:r>
            <a:r>
              <a:rPr lang="pt-BR" altLang="pt-BR" b="1" baseline="30000">
                <a:latin typeface="Arial" panose="020B0604020202020204" pitchFamily="34" charset="0"/>
                <a:ea typeface="Geneva" charset="-128"/>
              </a:rPr>
              <a:t>.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</a:t>
            </a:r>
            <a:r>
              <a:rPr lang="pt-BR" altLang="pt-BR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2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</a:t>
            </a:r>
            <a:r>
              <a:rPr lang="pt-BR" altLang="pt-BR" b="1" baseline="30000">
                <a:latin typeface="Arial" panose="020B0604020202020204" pitchFamily="34" charset="0"/>
                <a:ea typeface="Geneva" charset="-128"/>
              </a:rPr>
              <a:t>.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</a:t>
            </a:r>
            <a:r>
              <a:rPr lang="pt-BR" altLang="pt-BR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2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= 8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232876" y="2381250"/>
            <a:ext cx="88998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300">
                <a:latin typeface="Arial" panose="020B0604020202020204" pitchFamily="34" charset="0"/>
                <a:ea typeface="Geneva" charset="-128"/>
              </a:rPr>
              <a:t>Expoente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450508" y="3238500"/>
            <a:ext cx="54694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300">
                <a:latin typeface="Arial" panose="020B0604020202020204" pitchFamily="34" charset="0"/>
                <a:ea typeface="Geneva" charset="-128"/>
              </a:rPr>
              <a:t>base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7294565" y="3238502"/>
            <a:ext cx="81624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300">
                <a:latin typeface="Arial" panose="020B0604020202020204" pitchFamily="34" charset="0"/>
                <a:ea typeface="Geneva" charset="-128"/>
              </a:rPr>
              <a:t>potência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5675314" y="2403475"/>
            <a:ext cx="83548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300">
                <a:solidFill>
                  <a:srgbClr val="C00000"/>
                </a:solidFill>
                <a:latin typeface="Arial" panose="020B0604020202020204" pitchFamily="34" charset="0"/>
                <a:ea typeface="Geneva" charset="-128"/>
              </a:rPr>
              <a:t>3 fatores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7038978" y="5197475"/>
            <a:ext cx="8002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7 × 7</a:t>
            </a:r>
          </a:p>
        </p:txBody>
      </p:sp>
      <p:grpSp>
        <p:nvGrpSpPr>
          <p:cNvPr id="3" name="Grupo 42"/>
          <p:cNvGrpSpPr>
            <a:grpSpLocks/>
          </p:cNvGrpSpPr>
          <p:nvPr/>
        </p:nvGrpSpPr>
        <p:grpSpPr bwMode="auto">
          <a:xfrm>
            <a:off x="6962549" y="5524502"/>
            <a:ext cx="835485" cy="349093"/>
            <a:chOff x="5415909" y="5525243"/>
            <a:chExt cx="835945" cy="348906"/>
          </a:xfrm>
        </p:grpSpPr>
        <p:sp>
          <p:nvSpPr>
            <p:cNvPr id="2" name="Chave direita 1"/>
            <p:cNvSpPr/>
            <p:nvPr/>
          </p:nvSpPr>
          <p:spPr>
            <a:xfrm rot="5400000">
              <a:off x="5785488" y="5294082"/>
              <a:ext cx="96786" cy="559108"/>
            </a:xfrm>
            <a:prstGeom prst="rightBrace">
              <a:avLst>
                <a:gd name="adj1" fmla="val 54137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136" name="Text Box 31"/>
            <p:cNvSpPr txBox="1">
              <a:spLocks noChangeArrowheads="1"/>
            </p:cNvSpPr>
            <p:nvPr/>
          </p:nvSpPr>
          <p:spPr bwMode="auto">
            <a:xfrm>
              <a:off x="5415909" y="5581918"/>
              <a:ext cx="835945" cy="292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1300">
                  <a:latin typeface="Arial" panose="020B0604020202020204" pitchFamily="34" charset="0"/>
                  <a:ea typeface="Geneva" charset="-128"/>
                </a:rPr>
                <a:t>2 fatores</a:t>
              </a:r>
            </a:p>
          </p:txBody>
        </p:sp>
      </p:grp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967037" y="5197475"/>
            <a:ext cx="397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3</a:t>
            </a:r>
            <a:r>
              <a:rPr lang="pt-BR" altLang="pt-BR" baseline="30000">
                <a:latin typeface="Arial" panose="020B0604020202020204" pitchFamily="34" charset="0"/>
                <a:ea typeface="Geneva" charset="-128"/>
              </a:rPr>
              <a:t>4</a:t>
            </a:r>
            <a:endParaRPr lang="pt-BR" altLang="pt-BR">
              <a:latin typeface="Arial" panose="020B0604020202020204" pitchFamily="34" charset="0"/>
              <a:ea typeface="Geneva" charset="-128"/>
            </a:endParaRPr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3527425" y="5510216"/>
            <a:ext cx="1295400" cy="355836"/>
            <a:chOff x="2037250" y="4859577"/>
            <a:chExt cx="1536902" cy="356123"/>
          </a:xfrm>
        </p:grpSpPr>
        <p:sp>
          <p:nvSpPr>
            <p:cNvPr id="29" name="Chave direita 28"/>
            <p:cNvSpPr/>
            <p:nvPr/>
          </p:nvSpPr>
          <p:spPr>
            <a:xfrm rot="5400000">
              <a:off x="2757243" y="4139584"/>
              <a:ext cx="96915" cy="1536902"/>
            </a:xfrm>
            <a:prstGeom prst="rightBrace">
              <a:avLst>
                <a:gd name="adj1" fmla="val 54137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134" name="Text Box 31"/>
            <p:cNvSpPr txBox="1">
              <a:spLocks noChangeArrowheads="1"/>
            </p:cNvSpPr>
            <p:nvPr/>
          </p:nvSpPr>
          <p:spPr bwMode="auto">
            <a:xfrm>
              <a:off x="2310078" y="4923076"/>
              <a:ext cx="991245" cy="29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1300">
                  <a:latin typeface="Arial" panose="020B0604020202020204" pitchFamily="34" charset="0"/>
                  <a:ea typeface="Geneva" charset="-128"/>
                </a:rPr>
                <a:t>4 fatores</a:t>
              </a:r>
            </a:p>
          </p:txBody>
        </p:sp>
      </p:grp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3146426" y="4000500"/>
            <a:ext cx="11913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5 × 5 </a:t>
            </a:r>
            <a:r>
              <a:rPr lang="pt-BR" altLang="pt-BR">
                <a:latin typeface="Arial" panose="020B0604020202020204" pitchFamily="34" charset="0"/>
              </a:rPr>
              <a:t>×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5</a:t>
            </a:r>
          </a:p>
        </p:txBody>
      </p:sp>
      <p:sp>
        <p:nvSpPr>
          <p:cNvPr id="31" name="Chave direita 30"/>
          <p:cNvSpPr/>
          <p:nvPr/>
        </p:nvSpPr>
        <p:spPr>
          <a:xfrm rot="5400000">
            <a:off x="3629822" y="3901284"/>
            <a:ext cx="104775" cy="906463"/>
          </a:xfrm>
          <a:prstGeom prst="rightBrace">
            <a:avLst>
              <a:gd name="adj1" fmla="val 5413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276372" y="4359275"/>
            <a:ext cx="83548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300">
                <a:latin typeface="Arial" panose="020B0604020202020204" pitchFamily="34" charset="0"/>
                <a:ea typeface="Geneva" charset="-128"/>
              </a:rPr>
              <a:t>3 fatores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6453188" y="4000500"/>
            <a:ext cx="397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2</a:t>
            </a:r>
            <a:r>
              <a:rPr lang="pt-BR" altLang="pt-BR" baseline="30000">
                <a:latin typeface="Arial" panose="020B0604020202020204" pitchFamily="34" charset="0"/>
                <a:ea typeface="Geneva" charset="-128"/>
              </a:rPr>
              <a:t>5</a:t>
            </a:r>
            <a:endParaRPr lang="pt-BR" altLang="pt-BR">
              <a:latin typeface="Arial" panose="020B0604020202020204" pitchFamily="34" charset="0"/>
              <a:ea typeface="Geneva" charset="-128"/>
            </a:endParaRPr>
          </a:p>
        </p:txBody>
      </p:sp>
      <p:sp>
        <p:nvSpPr>
          <p:cNvPr id="30" name="Chave direita 29"/>
          <p:cNvSpPr/>
          <p:nvPr/>
        </p:nvSpPr>
        <p:spPr>
          <a:xfrm rot="5400000">
            <a:off x="7781134" y="3512344"/>
            <a:ext cx="104775" cy="1684339"/>
          </a:xfrm>
          <a:prstGeom prst="rightBrace">
            <a:avLst>
              <a:gd name="adj1" fmla="val 5413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7615011" y="4370388"/>
            <a:ext cx="83548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300">
                <a:latin typeface="Arial" panose="020B0604020202020204" pitchFamily="34" charset="0"/>
                <a:ea typeface="Geneva" charset="-128"/>
              </a:rPr>
              <a:t>5 fatores</a:t>
            </a:r>
          </a:p>
        </p:txBody>
      </p:sp>
      <p:sp>
        <p:nvSpPr>
          <p:cNvPr id="4115" name="Text Box 4"/>
          <p:cNvSpPr txBox="1">
            <a:spLocks noChangeArrowheads="1"/>
          </p:cNvSpPr>
          <p:nvPr/>
        </p:nvSpPr>
        <p:spPr bwMode="auto">
          <a:xfrm>
            <a:off x="2065339" y="1114428"/>
            <a:ext cx="1511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 dirty="0">
                <a:latin typeface="Arial" panose="020B0604020202020204" pitchFamily="34" charset="0"/>
                <a:ea typeface="Geneva" charset="-128"/>
              </a:rPr>
              <a:t>Potenciação</a:t>
            </a:r>
          </a:p>
        </p:txBody>
      </p:sp>
      <p:cxnSp>
        <p:nvCxnSpPr>
          <p:cNvPr id="10" name="Conector angulado 9"/>
          <p:cNvCxnSpPr>
            <a:stCxn id="5128" idx="3"/>
            <a:endCxn id="5125" idx="0"/>
          </p:cNvCxnSpPr>
          <p:nvPr/>
        </p:nvCxnSpPr>
        <p:spPr>
          <a:xfrm>
            <a:off x="5122863" y="2527444"/>
            <a:ext cx="326896" cy="344344"/>
          </a:xfrm>
          <a:prstGeom prst="bentConnector2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angulado 13"/>
          <p:cNvCxnSpPr>
            <a:stCxn id="5130" idx="3"/>
            <a:endCxn id="5125" idx="2"/>
          </p:cNvCxnSpPr>
          <p:nvPr/>
        </p:nvCxnSpPr>
        <p:spPr>
          <a:xfrm flipV="1">
            <a:off x="4997453" y="3241120"/>
            <a:ext cx="452306" cy="143574"/>
          </a:xfrm>
          <a:prstGeom prst="bentConnector2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>
            <a:stCxn id="5145" idx="2"/>
          </p:cNvCxnSpPr>
          <p:nvPr/>
        </p:nvCxnSpPr>
        <p:spPr>
          <a:xfrm flipH="1">
            <a:off x="5873752" y="2695863"/>
            <a:ext cx="219305" cy="198150"/>
          </a:xfrm>
          <a:prstGeom prst="line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stCxn id="5145" idx="2"/>
          </p:cNvCxnSpPr>
          <p:nvPr/>
        </p:nvCxnSpPr>
        <p:spPr>
          <a:xfrm flipH="1">
            <a:off x="6092827" y="2695863"/>
            <a:ext cx="230" cy="198150"/>
          </a:xfrm>
          <a:prstGeom prst="line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stCxn id="5145" idx="2"/>
          </p:cNvCxnSpPr>
          <p:nvPr/>
        </p:nvCxnSpPr>
        <p:spPr>
          <a:xfrm>
            <a:off x="6093057" y="2695863"/>
            <a:ext cx="215668" cy="215612"/>
          </a:xfrm>
          <a:prstGeom prst="line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angulado 23"/>
          <p:cNvCxnSpPr>
            <a:stCxn id="5132" idx="1"/>
          </p:cNvCxnSpPr>
          <p:nvPr/>
        </p:nvCxnSpPr>
        <p:spPr>
          <a:xfrm rot="10800000">
            <a:off x="6796091" y="3238500"/>
            <a:ext cx="498475" cy="146196"/>
          </a:xfrm>
          <a:prstGeom prst="bentConnector3">
            <a:avLst>
              <a:gd name="adj1" fmla="val 50000"/>
            </a:avLst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4624390" y="3997325"/>
            <a:ext cx="704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= 125</a:t>
            </a:r>
          </a:p>
        </p:txBody>
      </p:sp>
      <p:sp>
        <p:nvSpPr>
          <p:cNvPr id="61" name="Retângulo 60"/>
          <p:cNvSpPr>
            <a:spLocks noChangeArrowheads="1"/>
          </p:cNvSpPr>
          <p:nvPr/>
        </p:nvSpPr>
        <p:spPr bwMode="auto">
          <a:xfrm>
            <a:off x="4140200" y="3997325"/>
            <a:ext cx="548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= 5</a:t>
            </a:r>
            <a:r>
              <a:rPr lang="pt-BR" altLang="pt-BR" baseline="30000"/>
              <a:t>3</a:t>
            </a:r>
          </a:p>
        </p:txBody>
      </p:sp>
      <p:sp>
        <p:nvSpPr>
          <p:cNvPr id="36" name="Retângulo 35"/>
          <p:cNvSpPr>
            <a:spLocks noChangeArrowheads="1"/>
          </p:cNvSpPr>
          <p:nvPr/>
        </p:nvSpPr>
        <p:spPr bwMode="auto">
          <a:xfrm>
            <a:off x="6735766" y="3998913"/>
            <a:ext cx="18998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= 2 × 2 × 2 × 2 × 2</a:t>
            </a:r>
          </a:p>
        </p:txBody>
      </p:sp>
      <p:sp>
        <p:nvSpPr>
          <p:cNvPr id="37" name="Retângulo 36"/>
          <p:cNvSpPr>
            <a:spLocks noChangeArrowheads="1"/>
          </p:cNvSpPr>
          <p:nvPr/>
        </p:nvSpPr>
        <p:spPr bwMode="auto">
          <a:xfrm>
            <a:off x="8705851" y="4000500"/>
            <a:ext cx="58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= 32</a:t>
            </a:r>
          </a:p>
        </p:txBody>
      </p:sp>
      <p:sp>
        <p:nvSpPr>
          <p:cNvPr id="38" name="Retângulo 37"/>
          <p:cNvSpPr>
            <a:spLocks noChangeArrowheads="1"/>
          </p:cNvSpPr>
          <p:nvPr/>
        </p:nvSpPr>
        <p:spPr bwMode="auto">
          <a:xfrm>
            <a:off x="3249613" y="5187950"/>
            <a:ext cx="15424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= 3 × 3 × 3 × 3</a:t>
            </a:r>
          </a:p>
        </p:txBody>
      </p:sp>
      <p:sp>
        <p:nvSpPr>
          <p:cNvPr id="39" name="Retângulo 38"/>
          <p:cNvSpPr>
            <a:spLocks noChangeArrowheads="1"/>
          </p:cNvSpPr>
          <p:nvPr/>
        </p:nvSpPr>
        <p:spPr bwMode="auto">
          <a:xfrm>
            <a:off x="4841875" y="5195888"/>
            <a:ext cx="58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= 81</a:t>
            </a:r>
          </a:p>
        </p:txBody>
      </p:sp>
      <p:sp>
        <p:nvSpPr>
          <p:cNvPr id="41" name="Retângulo 40"/>
          <p:cNvSpPr>
            <a:spLocks noChangeArrowheads="1"/>
          </p:cNvSpPr>
          <p:nvPr/>
        </p:nvSpPr>
        <p:spPr bwMode="auto">
          <a:xfrm>
            <a:off x="7651751" y="5186363"/>
            <a:ext cx="548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= 7</a:t>
            </a:r>
            <a:r>
              <a:rPr lang="pt-BR" altLang="pt-BR" baseline="30000"/>
              <a:t>2</a:t>
            </a:r>
            <a:endParaRPr lang="pt-BR" altLang="pt-BR"/>
          </a:p>
        </p:txBody>
      </p:sp>
      <p:sp>
        <p:nvSpPr>
          <p:cNvPr id="42" name="Retângulo 41"/>
          <p:cNvSpPr>
            <a:spLocks noChangeArrowheads="1"/>
          </p:cNvSpPr>
          <p:nvPr/>
        </p:nvSpPr>
        <p:spPr bwMode="auto">
          <a:xfrm>
            <a:off x="8129588" y="5197475"/>
            <a:ext cx="58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= 49</a:t>
            </a:r>
          </a:p>
        </p:txBody>
      </p:sp>
      <p:sp>
        <p:nvSpPr>
          <p:cNvPr id="4130" name="Espaço Reservado para Número de Slid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501438" y="6350000"/>
            <a:ext cx="690562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964127-494A-4149-AC63-07ABB0394842}" type="slidenum">
              <a:rPr lang="en-US" altLang="pt-BR">
                <a:solidFill>
                  <a:srgbClr val="7F7F7F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en-US" altLang="pt-BR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638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/>
      <p:bldP spid="5128" grpId="0"/>
      <p:bldP spid="5130" grpId="0"/>
      <p:bldP spid="5132" grpId="0"/>
      <p:bldP spid="5145" grpId="0"/>
      <p:bldP spid="5151" grpId="0"/>
      <p:bldP spid="5138" grpId="0"/>
      <p:bldP spid="5137" grpId="0"/>
      <p:bldP spid="31" grpId="0" animBg="1"/>
      <p:bldP spid="33" grpId="0"/>
      <p:bldP spid="5146" grpId="0"/>
      <p:bldP spid="30" grpId="0" animBg="1"/>
      <p:bldP spid="34" grpId="0"/>
      <p:bldP spid="35" grpId="0"/>
      <p:bldP spid="61" grpId="0"/>
      <p:bldP spid="36" grpId="0"/>
      <p:bldP spid="37" grpId="0"/>
      <p:bldP spid="38" grpId="0"/>
      <p:bldP spid="39" grpId="0"/>
      <p:bldP spid="41" grpId="0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carrefour\Documents\planta baixa para revisão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8" t="59797" r="44430" b="9343"/>
          <a:stretch/>
        </p:blipFill>
        <p:spPr bwMode="auto">
          <a:xfrm>
            <a:off x="2145424" y="2272554"/>
            <a:ext cx="4786536" cy="42584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088216" y="1727950"/>
            <a:ext cx="900953" cy="3361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13m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002558" y="3738284"/>
            <a:ext cx="900953" cy="3361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7m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2212661" y="2084294"/>
            <a:ext cx="465206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7026090" y="2272552"/>
            <a:ext cx="40341" cy="398033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tângulo de cantos arredondados 8"/>
          <p:cNvSpPr/>
          <p:nvPr/>
        </p:nvSpPr>
        <p:spPr>
          <a:xfrm>
            <a:off x="7974108" y="1680882"/>
            <a:ext cx="3523129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Para calcularmos o </a:t>
            </a:r>
            <a:r>
              <a:rPr lang="pt-BR" b="1" dirty="0" smtClean="0"/>
              <a:t>perímetro</a:t>
            </a:r>
            <a:r>
              <a:rPr lang="pt-BR" dirty="0" smtClean="0"/>
              <a:t> do apartamento, devemos </a:t>
            </a:r>
            <a:r>
              <a:rPr lang="pt-BR" b="1" dirty="0" smtClean="0"/>
              <a:t>somar as medidas de todos os lados</a:t>
            </a:r>
            <a:r>
              <a:rPr lang="pt-BR" dirty="0" smtClean="0"/>
              <a:t> do apartamento, ou seja:</a:t>
            </a:r>
          </a:p>
          <a:p>
            <a:pPr algn="ctr"/>
            <a:r>
              <a:rPr lang="pt-BR" dirty="0" smtClean="0"/>
              <a:t>13 + 13 + 7 + 7 = 40 m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Para calcularmos a </a:t>
            </a:r>
            <a:r>
              <a:rPr lang="pt-BR" b="1" dirty="0" smtClean="0"/>
              <a:t>área</a:t>
            </a:r>
            <a:r>
              <a:rPr lang="pt-BR" dirty="0" smtClean="0"/>
              <a:t> total do apartamento, devemos </a:t>
            </a:r>
            <a:r>
              <a:rPr lang="pt-BR" b="1" dirty="0" smtClean="0"/>
              <a:t>multiplicar a largura</a:t>
            </a:r>
            <a:r>
              <a:rPr lang="pt-BR" dirty="0" smtClean="0"/>
              <a:t> total do apartamento </a:t>
            </a:r>
            <a:r>
              <a:rPr lang="pt-BR" b="1" dirty="0" smtClean="0"/>
              <a:t>pelo</a:t>
            </a:r>
            <a:r>
              <a:rPr lang="pt-BR" dirty="0" smtClean="0"/>
              <a:t> seu </a:t>
            </a:r>
            <a:r>
              <a:rPr lang="pt-BR" b="1" dirty="0" smtClean="0"/>
              <a:t>comprimento</a:t>
            </a:r>
            <a:r>
              <a:rPr lang="pt-BR" dirty="0" smtClean="0"/>
              <a:t> total, ou seja:</a:t>
            </a:r>
          </a:p>
          <a:p>
            <a:pPr algn="ctr"/>
            <a:r>
              <a:rPr lang="pt-BR" dirty="0" smtClean="0"/>
              <a:t>7  X 13 = 91 m²</a:t>
            </a:r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07578" y="1008531"/>
            <a:ext cx="8606117" cy="6723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Exemplo: </a:t>
            </a:r>
            <a:r>
              <a:rPr lang="pt-BR" sz="2800" dirty="0" smtClean="0"/>
              <a:t>Observe a planta baixa a seguir.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0433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057402" y="1114428"/>
            <a:ext cx="38215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Operações com medidas de tempo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081213" y="1481141"/>
            <a:ext cx="30521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Adição de medidas de tempo: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403477" y="2262191"/>
            <a:ext cx="17428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        8h 11’ 35’’</a:t>
            </a:r>
          </a:p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+    10h 40’ 21’’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H="1">
            <a:off x="2400301" y="2849563"/>
            <a:ext cx="1743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571875" y="2828927"/>
            <a:ext cx="51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56”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203578" y="2828925"/>
            <a:ext cx="55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 51’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809878" y="2828925"/>
            <a:ext cx="569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18h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230814" y="2268541"/>
            <a:ext cx="1806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        3h 11’    5’’</a:t>
            </a:r>
          </a:p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+      5h 55’  57’’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5227640" y="2833688"/>
            <a:ext cx="1743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376990" y="2800350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  62”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008690" y="2800350"/>
            <a:ext cx="55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 66’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5741988" y="280035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8h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5730875" y="3086100"/>
            <a:ext cx="1317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</a:rPr>
              <a:t>8h  67’     2’’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986588" y="3065463"/>
            <a:ext cx="2253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Trocamos 60’’ por 1’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5730875" y="3373438"/>
            <a:ext cx="1306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</a:rPr>
              <a:t>9h    7’     2’’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6991349" y="3363913"/>
            <a:ext cx="22834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Trocamos 60’ por 1h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2065337" y="4206878"/>
            <a:ext cx="33983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Subtração de medidas de tempo: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371728" y="4883153"/>
            <a:ext cx="1736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      12h 54’ 59’’</a:t>
            </a:r>
          </a:p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–      7h   2’ 30’’</a:t>
            </a: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 flipH="1">
            <a:off x="2368552" y="5470525"/>
            <a:ext cx="1743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3540126" y="5449888"/>
            <a:ext cx="51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29”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3171826" y="5449888"/>
            <a:ext cx="492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52’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2778127" y="5449888"/>
            <a:ext cx="569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  5h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2081215" y="1846264"/>
            <a:ext cx="1077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Exemplos: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2062163" y="4567241"/>
            <a:ext cx="1077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Exemplos: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534026" y="4878388"/>
            <a:ext cx="1479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9h – (2h 10’)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437439" y="4891091"/>
            <a:ext cx="13260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        9h   0’</a:t>
            </a:r>
          </a:p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–      2h 10’</a:t>
            </a: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H="1">
            <a:off x="7415214" y="5476875"/>
            <a:ext cx="134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 flipH="1">
            <a:off x="8382001" y="4949825"/>
            <a:ext cx="284163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 flipH="1">
            <a:off x="7924801" y="4962525"/>
            <a:ext cx="284163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8324421" y="4727575"/>
            <a:ext cx="44133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300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60’’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7951788" y="4729163"/>
            <a:ext cx="37061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300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8h</a:t>
            </a: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7758116" y="5445125"/>
            <a:ext cx="1005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 87h 50’</a:t>
            </a:r>
          </a:p>
        </p:txBody>
      </p:sp>
      <p:sp>
        <p:nvSpPr>
          <p:cNvPr id="34" name="Line 39"/>
          <p:cNvSpPr>
            <a:spLocks noChangeShapeType="1"/>
          </p:cNvSpPr>
          <p:nvPr/>
        </p:nvSpPr>
        <p:spPr bwMode="auto">
          <a:xfrm>
            <a:off x="7046913" y="5084763"/>
            <a:ext cx="519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" name="Espaço Reservado para Número de Slide 1"/>
          <p:cNvSpPr txBox="1">
            <a:spLocks/>
          </p:cNvSpPr>
          <p:nvPr/>
        </p:nvSpPr>
        <p:spPr bwMode="auto">
          <a:xfrm>
            <a:off x="9977437" y="6350000"/>
            <a:ext cx="690563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0" latinLnBrk="0" hangingPunct="0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56C0621B-40C3-489A-91AD-72FE72F5BAB2}" type="slidenum">
              <a:rPr lang="en-US" altLang="pt-BR" smtClean="0">
                <a:solidFill>
                  <a:srgbClr val="7F7F7F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en-US" altLang="pt-BR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074863" y="1114428"/>
            <a:ext cx="5578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Multiplicação de número natural por medida de tempo: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970341" y="1670052"/>
            <a:ext cx="1351717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>
              <a:defRPr/>
            </a:pPr>
            <a:r>
              <a:rPr lang="pt-BR" dirty="0">
                <a:solidFill>
                  <a:prstClr val="black"/>
                </a:solidFill>
              </a:rPr>
              <a:t>7h   2’   20’’</a:t>
            </a:r>
          </a:p>
          <a:p>
            <a:pPr eaLnBrk="1" hangingPunct="1">
              <a:defRPr/>
            </a:pPr>
            <a:r>
              <a:rPr lang="pt-BR" dirty="0">
                <a:solidFill>
                  <a:prstClr val="black"/>
                </a:solidFill>
              </a:rPr>
              <a:t>      </a:t>
            </a:r>
            <a:r>
              <a:rPr lang="pt-BR" dirty="0">
                <a:solidFill>
                  <a:srgbClr val="000000"/>
                </a:solidFill>
              </a:rPr>
              <a:t>×</a:t>
            </a:r>
            <a:r>
              <a:rPr lang="pt-BR" dirty="0">
                <a:solidFill>
                  <a:prstClr val="black"/>
                </a:solidFill>
              </a:rPr>
              <a:t>    </a:t>
            </a:r>
            <a:r>
              <a:rPr lang="pt-BR" spc="-300" dirty="0">
                <a:solidFill>
                  <a:prstClr val="black"/>
                </a:solidFill>
              </a:rPr>
              <a:t> </a:t>
            </a:r>
            <a:r>
              <a:rPr lang="pt-BR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859214" y="2259013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72202" y="1658939"/>
            <a:ext cx="14799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2h   30’   32’’</a:t>
            </a:r>
          </a:p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      ×      2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6151563" y="22479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043616" y="2520950"/>
            <a:ext cx="1544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  4h  61’     4’’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829053" y="2230438"/>
            <a:ext cx="540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</a:rPr>
              <a:t>14h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398963" y="2230438"/>
            <a:ext cx="359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4’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751389" y="2241552"/>
            <a:ext cx="534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40’’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051676" y="2224088"/>
            <a:ext cx="534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64’’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556375" y="2225677"/>
            <a:ext cx="476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60’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6161088" y="2225675"/>
            <a:ext cx="4235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</a:rPr>
              <a:t>4h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043616" y="2800350"/>
            <a:ext cx="1544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  5h    1’     4’’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074863" y="1530353"/>
            <a:ext cx="1077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Exemplos: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085976" y="3751265"/>
            <a:ext cx="1077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Exemplos: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2065341" y="3371853"/>
            <a:ext cx="71814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Divisão de medida de tempo por um número natural diferente de zero: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2268537" y="4640263"/>
            <a:ext cx="20249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(12h 54’ 50’’) : 2 =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2460626" y="4640263"/>
            <a:ext cx="18415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>
              <a:solidFill>
                <a:srgbClr val="000000"/>
              </a:solidFill>
              <a:latin typeface="Arial" panose="020B0604020202020204" pitchFamily="34" charset="0"/>
              <a:ea typeface="Geneva" charset="-128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2867026" y="4627563"/>
            <a:ext cx="18415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>
              <a:solidFill>
                <a:srgbClr val="000000"/>
              </a:solidFill>
              <a:latin typeface="Arial" panose="020B0604020202020204" pitchFamily="34" charset="0"/>
              <a:ea typeface="Geneva" charset="-128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222626" y="4627563"/>
            <a:ext cx="18415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>
              <a:solidFill>
                <a:srgbClr val="000000"/>
              </a:solidFill>
              <a:latin typeface="Arial" panose="020B0604020202020204" pitchFamily="34" charset="0"/>
              <a:ea typeface="Geneva" charset="-128"/>
            </a:endParaRP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3698875" y="4559303"/>
            <a:ext cx="1841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>
              <a:solidFill>
                <a:srgbClr val="000000"/>
              </a:solidFill>
              <a:latin typeface="Arial" panose="020B0604020202020204" pitchFamily="34" charset="0"/>
              <a:ea typeface="Geneva" charset="-128"/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3833814" y="4546603"/>
            <a:ext cx="1841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>
              <a:solidFill>
                <a:srgbClr val="000000"/>
              </a:solidFill>
              <a:latin typeface="Arial" panose="020B0604020202020204" pitchFamily="34" charset="0"/>
              <a:ea typeface="Geneva" charset="-128"/>
            </a:endParaRPr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3673475" y="4657728"/>
            <a:ext cx="1841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>
              <a:solidFill>
                <a:srgbClr val="000000"/>
              </a:solidFill>
              <a:latin typeface="Arial" panose="020B0604020202020204" pitchFamily="34" charset="0"/>
              <a:ea typeface="Geneva" charset="-128"/>
            </a:endParaRPr>
          </a:p>
        </p:txBody>
      </p:sp>
      <p:cxnSp>
        <p:nvCxnSpPr>
          <p:cNvPr id="25" name="AutoShape 35"/>
          <p:cNvCxnSpPr>
            <a:cxnSpLocks noChangeShapeType="1"/>
          </p:cNvCxnSpPr>
          <p:nvPr/>
        </p:nvCxnSpPr>
        <p:spPr bwMode="auto">
          <a:xfrm rot="5400000" flipV="1">
            <a:off x="3545682" y="4336259"/>
            <a:ext cx="30162" cy="612775"/>
          </a:xfrm>
          <a:prstGeom prst="curvedConnector3">
            <a:avLst>
              <a:gd name="adj1" fmla="val -757894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4143375" y="4640263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6h</a:t>
            </a:r>
          </a:p>
        </p:txBody>
      </p:sp>
      <p:sp>
        <p:nvSpPr>
          <p:cNvPr id="27" name="Text Box 40"/>
          <p:cNvSpPr txBox="1">
            <a:spLocks noChangeArrowheads="1"/>
          </p:cNvSpPr>
          <p:nvPr/>
        </p:nvSpPr>
        <p:spPr bwMode="auto">
          <a:xfrm>
            <a:off x="4460875" y="4640263"/>
            <a:ext cx="492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27’</a:t>
            </a: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4841875" y="4640263"/>
            <a:ext cx="539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25’’</a:t>
            </a:r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5867402" y="4502150"/>
            <a:ext cx="1697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(34h 3’ 15’’) : 3</a:t>
            </a: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5867401" y="4833939"/>
            <a:ext cx="4134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Como 34 não é múltiplo de 3, fazemos</a:t>
            </a:r>
          </a:p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34h 3’ 15’’ =</a:t>
            </a:r>
          </a:p>
        </p:txBody>
      </p:sp>
      <p:sp>
        <p:nvSpPr>
          <p:cNvPr id="31" name="Rectangle 44"/>
          <p:cNvSpPr>
            <a:spLocks noChangeArrowheads="1"/>
          </p:cNvSpPr>
          <p:nvPr/>
        </p:nvSpPr>
        <p:spPr bwMode="auto">
          <a:xfrm>
            <a:off x="5873753" y="5497513"/>
            <a:ext cx="1858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(33º 63’ 15’’) : 3 =</a:t>
            </a:r>
          </a:p>
        </p:txBody>
      </p:sp>
      <p:sp>
        <p:nvSpPr>
          <p:cNvPr id="32" name="Rectangle 45"/>
          <p:cNvSpPr>
            <a:spLocks noChangeArrowheads="1"/>
          </p:cNvSpPr>
          <p:nvPr/>
        </p:nvSpPr>
        <p:spPr bwMode="auto">
          <a:xfrm>
            <a:off x="7148514" y="5113338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</a:rPr>
              <a:t>33h 63’ 15’’</a:t>
            </a: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7758115" y="5518150"/>
            <a:ext cx="552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11h</a:t>
            </a:r>
          </a:p>
        </p:txBody>
      </p:sp>
      <p:sp>
        <p:nvSpPr>
          <p:cNvPr id="34" name="Text Box 47"/>
          <p:cNvSpPr txBox="1">
            <a:spLocks noChangeArrowheads="1"/>
          </p:cNvSpPr>
          <p:nvPr/>
        </p:nvSpPr>
        <p:spPr bwMode="auto">
          <a:xfrm>
            <a:off x="8164514" y="5518152"/>
            <a:ext cx="492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21’</a:t>
            </a:r>
          </a:p>
        </p:txBody>
      </p:sp>
      <p:sp>
        <p:nvSpPr>
          <p:cNvPr id="35" name="Text Box 48"/>
          <p:cNvSpPr txBox="1">
            <a:spLocks noChangeArrowheads="1"/>
          </p:cNvSpPr>
          <p:nvPr/>
        </p:nvSpPr>
        <p:spPr bwMode="auto">
          <a:xfrm>
            <a:off x="8558214" y="5518152"/>
            <a:ext cx="411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5’’</a:t>
            </a:r>
          </a:p>
        </p:txBody>
      </p:sp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6437313" y="5516563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 </a:t>
            </a:r>
          </a:p>
        </p:txBody>
      </p:sp>
      <p:sp>
        <p:nvSpPr>
          <p:cNvPr id="37" name="Text Box 56"/>
          <p:cNvSpPr txBox="1">
            <a:spLocks noChangeArrowheads="1"/>
          </p:cNvSpPr>
          <p:nvPr/>
        </p:nvSpPr>
        <p:spPr bwMode="auto">
          <a:xfrm>
            <a:off x="7343774" y="5470527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 </a:t>
            </a:r>
          </a:p>
        </p:txBody>
      </p:sp>
      <p:sp>
        <p:nvSpPr>
          <p:cNvPr id="38" name="Text Box 58"/>
          <p:cNvSpPr txBox="1">
            <a:spLocks noChangeArrowheads="1"/>
          </p:cNvSpPr>
          <p:nvPr/>
        </p:nvSpPr>
        <p:spPr bwMode="auto">
          <a:xfrm>
            <a:off x="6831013" y="5505452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 </a:t>
            </a:r>
          </a:p>
        </p:txBody>
      </p:sp>
      <p:cxnSp>
        <p:nvCxnSpPr>
          <p:cNvPr id="39" name="Conector em curva 38"/>
          <p:cNvCxnSpPr/>
          <p:nvPr/>
        </p:nvCxnSpPr>
        <p:spPr>
          <a:xfrm rot="5400000" flipH="1" flipV="1">
            <a:off x="3368674" y="4559300"/>
            <a:ext cx="107950" cy="863600"/>
          </a:xfrm>
          <a:prstGeom prst="curvedConnector3">
            <a:avLst>
              <a:gd name="adj1" fmla="val -282355"/>
            </a:avLst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em curva 39"/>
          <p:cNvCxnSpPr/>
          <p:nvPr/>
        </p:nvCxnSpPr>
        <p:spPr>
          <a:xfrm rot="5400000" flipH="1" flipV="1">
            <a:off x="3184527" y="3981452"/>
            <a:ext cx="93663" cy="1223963"/>
          </a:xfrm>
          <a:prstGeom prst="curvedConnector3">
            <a:avLst>
              <a:gd name="adj1" fmla="val 540588"/>
            </a:avLst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6053137" y="5518152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 </a:t>
            </a:r>
          </a:p>
        </p:txBody>
      </p:sp>
      <p:sp>
        <p:nvSpPr>
          <p:cNvPr id="42" name="Text Box 55"/>
          <p:cNvSpPr txBox="1">
            <a:spLocks noChangeArrowheads="1"/>
          </p:cNvSpPr>
          <p:nvPr/>
        </p:nvSpPr>
        <p:spPr bwMode="auto">
          <a:xfrm>
            <a:off x="6831013" y="5518152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 </a:t>
            </a:r>
          </a:p>
        </p:txBody>
      </p:sp>
      <p:cxnSp>
        <p:nvCxnSpPr>
          <p:cNvPr id="43" name="Conector em curva 42"/>
          <p:cNvCxnSpPr>
            <a:stCxn id="41" idx="2"/>
            <a:endCxn id="37" idx="2"/>
          </p:cNvCxnSpPr>
          <p:nvPr/>
        </p:nvCxnSpPr>
        <p:spPr>
          <a:xfrm rot="5400000" flipH="1" flipV="1">
            <a:off x="6799035" y="5218353"/>
            <a:ext cx="47625" cy="1290637"/>
          </a:xfrm>
          <a:prstGeom prst="curvedConnector3">
            <a:avLst>
              <a:gd name="adj1" fmla="val -480000"/>
            </a:avLst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em curva 43"/>
          <p:cNvCxnSpPr>
            <a:stCxn id="36" idx="2"/>
            <a:endCxn id="37" idx="2"/>
          </p:cNvCxnSpPr>
          <p:nvPr/>
        </p:nvCxnSpPr>
        <p:spPr>
          <a:xfrm rot="5400000" flipH="1" flipV="1">
            <a:off x="6991918" y="5409646"/>
            <a:ext cx="46036" cy="906461"/>
          </a:xfrm>
          <a:prstGeom prst="curvedConnector3">
            <a:avLst>
              <a:gd name="adj1" fmla="val -496568"/>
            </a:avLst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ector em curva 44"/>
          <p:cNvCxnSpPr>
            <a:stCxn id="42" idx="2"/>
            <a:endCxn id="37" idx="2"/>
          </p:cNvCxnSpPr>
          <p:nvPr/>
        </p:nvCxnSpPr>
        <p:spPr>
          <a:xfrm rot="5400000" flipH="1" flipV="1">
            <a:off x="7187973" y="5607291"/>
            <a:ext cx="47625" cy="512761"/>
          </a:xfrm>
          <a:prstGeom prst="curvedConnector3">
            <a:avLst>
              <a:gd name="adj1" fmla="val -480000"/>
            </a:avLst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Espaço Reservado para Número de Slide 1"/>
          <p:cNvSpPr txBox="1">
            <a:spLocks/>
          </p:cNvSpPr>
          <p:nvPr/>
        </p:nvSpPr>
        <p:spPr bwMode="auto">
          <a:xfrm>
            <a:off x="9977437" y="6350000"/>
            <a:ext cx="690563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0" latinLnBrk="0" hangingPunct="0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EB030410-DC45-4A5D-8360-FB3589C1B959}" type="slidenum">
              <a:rPr lang="en-US" altLang="pt-BR" smtClean="0">
                <a:solidFill>
                  <a:srgbClr val="7F7F7F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en-US" altLang="pt-BR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063752" y="3505203"/>
            <a:ext cx="1231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Expoente 2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063751" y="3836990"/>
            <a:ext cx="67326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Veja a sequência dos números quadrados perfeitos: </a:t>
            </a:r>
            <a:r>
              <a:rPr lang="pt-BR" altLang="pt-BR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1, 4, 9, 16, ...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597976" y="5722941"/>
            <a:ext cx="6431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300">
                <a:latin typeface="Arial" panose="020B0604020202020204" pitchFamily="34" charset="0"/>
                <a:ea typeface="Geneva" charset="-128"/>
              </a:rPr>
              <a:t>1 </a:t>
            </a:r>
            <a:r>
              <a:rPr lang="pt-BR" altLang="pt-BR" sz="1400">
                <a:latin typeface="Arial" panose="020B0604020202020204" pitchFamily="34" charset="0"/>
                <a:ea typeface="Geneva" charset="-128"/>
              </a:rPr>
              <a:t>×</a:t>
            </a:r>
            <a:r>
              <a:rPr lang="pt-BR" altLang="pt-BR" sz="1300">
                <a:latin typeface="Arial" panose="020B0604020202020204" pitchFamily="34" charset="0"/>
                <a:ea typeface="Geneva" charset="-128"/>
              </a:rPr>
              <a:t> 1</a:t>
            </a:r>
          </a:p>
          <a:p>
            <a:pPr algn="ctr" eaLnBrk="1" hangingPunct="1"/>
            <a:r>
              <a:rPr lang="pt-BR" altLang="pt-BR" sz="1300">
                <a:latin typeface="Arial" panose="020B0604020202020204" pitchFamily="34" charset="0"/>
                <a:ea typeface="Geneva" charset="-128"/>
              </a:rPr>
              <a:t>1</a:t>
            </a:r>
            <a:r>
              <a:rPr lang="pt-BR" altLang="pt-BR" sz="1300" baseline="30000">
                <a:latin typeface="Arial" panose="020B0604020202020204" pitchFamily="34" charset="0"/>
                <a:ea typeface="Geneva" charset="-128"/>
              </a:rPr>
              <a:t>2</a:t>
            </a:r>
            <a:endParaRPr lang="pt-BR" altLang="pt-BR" sz="1300">
              <a:latin typeface="Arial" panose="020B0604020202020204" pitchFamily="34" charset="0"/>
              <a:ea typeface="Geneva" charset="-128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515552" y="5722941"/>
            <a:ext cx="6431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300">
                <a:latin typeface="Arial" panose="020B0604020202020204" pitchFamily="34" charset="0"/>
                <a:ea typeface="Geneva" charset="-128"/>
              </a:rPr>
              <a:t>2 </a:t>
            </a:r>
            <a:r>
              <a:rPr lang="pt-BR" altLang="pt-BR" sz="1400">
                <a:latin typeface="Arial" panose="020B0604020202020204" pitchFamily="34" charset="0"/>
                <a:ea typeface="Geneva" charset="-128"/>
              </a:rPr>
              <a:t>×</a:t>
            </a:r>
            <a:r>
              <a:rPr lang="pt-BR" altLang="pt-BR" sz="1300">
                <a:latin typeface="Arial" panose="020B0604020202020204" pitchFamily="34" charset="0"/>
                <a:ea typeface="Geneva" charset="-128"/>
              </a:rPr>
              <a:t> 2</a:t>
            </a:r>
          </a:p>
          <a:p>
            <a:pPr algn="ctr" eaLnBrk="1" hangingPunct="1"/>
            <a:r>
              <a:rPr lang="pt-BR" altLang="pt-BR" sz="1300">
                <a:latin typeface="Arial" panose="020B0604020202020204" pitchFamily="34" charset="0"/>
                <a:ea typeface="Geneva" charset="-128"/>
              </a:rPr>
              <a:t>2</a:t>
            </a:r>
            <a:r>
              <a:rPr lang="pt-BR" altLang="pt-BR" sz="1300" baseline="30000">
                <a:latin typeface="Arial" panose="020B0604020202020204" pitchFamily="34" charset="0"/>
                <a:ea typeface="Geneva" charset="-128"/>
              </a:rPr>
              <a:t>2</a:t>
            </a:r>
            <a:endParaRPr lang="pt-BR" altLang="pt-BR" sz="1300">
              <a:latin typeface="Arial" panose="020B0604020202020204" pitchFamily="34" charset="0"/>
              <a:ea typeface="Geneva" charset="-128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764120" y="5722941"/>
            <a:ext cx="6431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300">
                <a:latin typeface="Arial" panose="020B0604020202020204" pitchFamily="34" charset="0"/>
                <a:ea typeface="Geneva" charset="-128"/>
              </a:rPr>
              <a:t>3 </a:t>
            </a:r>
            <a:r>
              <a:rPr lang="pt-BR" altLang="pt-BR" sz="1400">
                <a:latin typeface="Arial" panose="020B0604020202020204" pitchFamily="34" charset="0"/>
                <a:ea typeface="Geneva" charset="-128"/>
              </a:rPr>
              <a:t>×</a:t>
            </a:r>
            <a:r>
              <a:rPr lang="pt-BR" altLang="pt-BR" sz="1300">
                <a:latin typeface="Arial" panose="020B0604020202020204" pitchFamily="34" charset="0"/>
                <a:ea typeface="Geneva" charset="-128"/>
              </a:rPr>
              <a:t> 3</a:t>
            </a:r>
          </a:p>
          <a:p>
            <a:pPr algn="ctr" eaLnBrk="1" hangingPunct="1"/>
            <a:r>
              <a:rPr lang="pt-BR" altLang="pt-BR" sz="1300">
                <a:latin typeface="Arial" panose="020B0604020202020204" pitchFamily="34" charset="0"/>
                <a:ea typeface="Geneva" charset="-128"/>
              </a:rPr>
              <a:t>3</a:t>
            </a:r>
            <a:r>
              <a:rPr lang="pt-BR" altLang="pt-BR" sz="1300" baseline="30000">
                <a:latin typeface="Arial" panose="020B0604020202020204" pitchFamily="34" charset="0"/>
                <a:ea typeface="Geneva" charset="-128"/>
              </a:rPr>
              <a:t>2</a:t>
            </a:r>
            <a:endParaRPr lang="pt-BR" altLang="pt-BR" sz="1300">
              <a:latin typeface="Arial" panose="020B0604020202020204" pitchFamily="34" charset="0"/>
              <a:ea typeface="Geneva" charset="-128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7398452" y="5722941"/>
            <a:ext cx="6431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300">
                <a:latin typeface="Arial" panose="020B0604020202020204" pitchFamily="34" charset="0"/>
                <a:ea typeface="Geneva" charset="-128"/>
              </a:rPr>
              <a:t>4 </a:t>
            </a:r>
            <a:r>
              <a:rPr lang="pt-BR" altLang="pt-BR" sz="1400">
                <a:latin typeface="Arial" panose="020B0604020202020204" pitchFamily="34" charset="0"/>
                <a:ea typeface="Geneva" charset="-128"/>
              </a:rPr>
              <a:t>×</a:t>
            </a:r>
            <a:r>
              <a:rPr lang="pt-BR" altLang="pt-BR" sz="1300">
                <a:latin typeface="Arial" panose="020B0604020202020204" pitchFamily="34" charset="0"/>
                <a:ea typeface="Geneva" charset="-128"/>
              </a:rPr>
              <a:t> 4</a:t>
            </a:r>
          </a:p>
          <a:p>
            <a:pPr algn="ctr" eaLnBrk="1" hangingPunct="1"/>
            <a:r>
              <a:rPr lang="pt-BR" altLang="pt-BR" sz="1300">
                <a:latin typeface="Arial" panose="020B0604020202020204" pitchFamily="34" charset="0"/>
                <a:ea typeface="Geneva" charset="-128"/>
              </a:rPr>
              <a:t>4</a:t>
            </a:r>
            <a:r>
              <a:rPr lang="pt-BR" altLang="pt-BR" sz="1300" baseline="30000">
                <a:latin typeface="Arial" panose="020B0604020202020204" pitchFamily="34" charset="0"/>
                <a:ea typeface="Geneva" charset="-128"/>
              </a:rPr>
              <a:t>2</a:t>
            </a:r>
            <a:endParaRPr lang="pt-BR" altLang="pt-BR" sz="1300">
              <a:latin typeface="Arial" panose="020B0604020202020204" pitchFamily="34" charset="0"/>
              <a:ea typeface="Geneva" charset="-128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063752" y="2230439"/>
            <a:ext cx="1231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Expoente 1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2063751" y="2571753"/>
            <a:ext cx="66685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Todo número natural elevado ao expoente 1 é igual a ele próprio.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2755901" y="2962277"/>
            <a:ext cx="788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9</a:t>
            </a:r>
            <a:r>
              <a:rPr lang="pt-BR" altLang="pt-BR" baseline="30000">
                <a:latin typeface="Arial" panose="020B0604020202020204" pitchFamily="34" charset="0"/>
                <a:ea typeface="Geneva" charset="-128"/>
              </a:rPr>
              <a:t>1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= 9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4121150" y="2957513"/>
            <a:ext cx="788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2</a:t>
            </a:r>
            <a:r>
              <a:rPr lang="pt-BR" altLang="pt-BR" baseline="30000">
                <a:latin typeface="Arial" panose="020B0604020202020204" pitchFamily="34" charset="0"/>
                <a:ea typeface="Geneva" charset="-128"/>
              </a:rPr>
              <a:t>1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= 2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424490" y="2952752"/>
            <a:ext cx="788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6</a:t>
            </a:r>
            <a:r>
              <a:rPr lang="pt-BR" altLang="pt-BR" baseline="30000">
                <a:latin typeface="Arial" panose="020B0604020202020204" pitchFamily="34" charset="0"/>
                <a:ea typeface="Geneva" charset="-128"/>
              </a:rPr>
              <a:t>1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= 6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6767515" y="2959102"/>
            <a:ext cx="10454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37</a:t>
            </a:r>
            <a:r>
              <a:rPr lang="pt-BR" altLang="pt-BR" baseline="30000">
                <a:latin typeface="Arial" panose="020B0604020202020204" pitchFamily="34" charset="0"/>
                <a:ea typeface="Geneva" charset="-128"/>
              </a:rPr>
              <a:t>1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= 37</a:t>
            </a:r>
          </a:p>
        </p:txBody>
      </p:sp>
      <p:sp>
        <p:nvSpPr>
          <p:cNvPr id="5134" name="Text Box 24"/>
          <p:cNvSpPr txBox="1">
            <a:spLocks noChangeArrowheads="1"/>
          </p:cNvSpPr>
          <p:nvPr/>
        </p:nvSpPr>
        <p:spPr bwMode="auto">
          <a:xfrm>
            <a:off x="2063752" y="1079503"/>
            <a:ext cx="1231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Expoente 0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2063751" y="1392239"/>
            <a:ext cx="79509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Todo número natural, diferente de zero, elevado ao expoente zero é igual a 1.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2725741" y="1754188"/>
            <a:ext cx="788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4</a:t>
            </a:r>
            <a:r>
              <a:rPr lang="pt-BR" altLang="pt-BR" baseline="30000">
                <a:latin typeface="Arial" panose="020B0604020202020204" pitchFamily="34" charset="0"/>
                <a:ea typeface="Geneva" charset="-128"/>
              </a:rPr>
              <a:t>0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= 1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4011616" y="1752601"/>
            <a:ext cx="917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10</a:t>
            </a:r>
            <a:r>
              <a:rPr lang="pt-BR" altLang="pt-BR" baseline="30000">
                <a:latin typeface="Arial" panose="020B0604020202020204" pitchFamily="34" charset="0"/>
                <a:ea typeface="Geneva" charset="-128"/>
              </a:rPr>
              <a:t>0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= 1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5343526" y="1757363"/>
            <a:ext cx="917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25</a:t>
            </a:r>
            <a:r>
              <a:rPr lang="pt-BR" altLang="pt-BR" baseline="30000">
                <a:latin typeface="Arial" panose="020B0604020202020204" pitchFamily="34" charset="0"/>
                <a:ea typeface="Geneva" charset="-128"/>
              </a:rPr>
              <a:t>0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= 1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6618290" y="1752601"/>
            <a:ext cx="788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3</a:t>
            </a:r>
            <a:r>
              <a:rPr lang="pt-BR" altLang="pt-BR" baseline="30000">
                <a:latin typeface="Arial" panose="020B0604020202020204" pitchFamily="34" charset="0"/>
                <a:ea typeface="Geneva" charset="-128"/>
              </a:rPr>
              <a:t>0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= 1</a:t>
            </a:r>
          </a:p>
        </p:txBody>
      </p:sp>
      <p:pic>
        <p:nvPicPr>
          <p:cNvPr id="6174" name="Picture 30" descr="C:\Users\a42742\Desktop\SDA\MAT\6o ano\img_mat6_cap4\p1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6" y="4498975"/>
            <a:ext cx="43767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1" name="Espaço Reservado para Número de Slid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501438" y="6350000"/>
            <a:ext cx="690562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3B3DC9-33F0-453C-99B2-1765FB2CECEA}" type="slidenum">
              <a:rPr lang="en-US" altLang="pt-BR">
                <a:solidFill>
                  <a:srgbClr val="7F7F7F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en-US" altLang="pt-BR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029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1" grpId="0"/>
      <p:bldP spid="6152" grpId="0"/>
      <p:bldP spid="6153" grpId="0"/>
      <p:bldP spid="6154" grpId="0"/>
      <p:bldP spid="6162" grpId="0"/>
      <p:bldP spid="6163" grpId="0"/>
      <p:bldP spid="6164" grpId="0"/>
      <p:bldP spid="6165" grpId="0"/>
      <p:bldP spid="6166" grpId="0"/>
      <p:bldP spid="6167" grpId="0"/>
      <p:bldP spid="6169" grpId="0"/>
      <p:bldP spid="6170" grpId="0"/>
      <p:bldP spid="6171" grpId="0"/>
      <p:bldP spid="6172" grpId="0"/>
      <p:bldP spid="61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2078039" y="1114428"/>
            <a:ext cx="1231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Expoente 3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078041" y="1454150"/>
            <a:ext cx="81560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Com um cubo que mede 1 unidade de comprimento, 1 unidade de largura e </a:t>
            </a:r>
            <a:br>
              <a:rPr lang="pt-BR" altLang="pt-BR">
                <a:latin typeface="Arial" panose="020B0604020202020204" pitchFamily="34" charset="0"/>
                <a:ea typeface="Geneva" charset="-128"/>
              </a:rPr>
            </a:br>
            <a:r>
              <a:rPr lang="pt-BR" altLang="pt-BR">
                <a:latin typeface="Arial" panose="020B0604020202020204" pitchFamily="34" charset="0"/>
                <a:ea typeface="Geneva" charset="-128"/>
              </a:rPr>
              <a:t>1 de altura representamos geometricamente a sequência dos números cúbicos.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066927" y="4027490"/>
            <a:ext cx="4475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Potências de base 10 ou potências de 10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066925" y="4394200"/>
            <a:ext cx="78354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Em toda potenciação de base 10, o resultado tem o 1 como primeiro             </a:t>
            </a:r>
          </a:p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algarismo, seguido de tantos zeros quantos indicar o expoente.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193926" y="5057777"/>
            <a:ext cx="917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10</a:t>
            </a:r>
            <a:r>
              <a:rPr lang="pt-BR" altLang="pt-BR" baseline="30000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0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= 1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190750" y="5446713"/>
            <a:ext cx="10454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10</a:t>
            </a:r>
            <a:r>
              <a:rPr lang="pt-BR" altLang="pt-BR" baseline="30000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1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= 1</a:t>
            </a:r>
            <a:r>
              <a:rPr lang="pt-BR" altLang="pt-BR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0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197101" y="5837238"/>
            <a:ext cx="11737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10</a:t>
            </a:r>
            <a:r>
              <a:rPr lang="pt-BR" altLang="pt-BR" baseline="30000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2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= 1</a:t>
            </a:r>
            <a:r>
              <a:rPr lang="pt-BR" altLang="pt-BR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00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4687889" y="5064127"/>
            <a:ext cx="1366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10</a:t>
            </a:r>
            <a:r>
              <a:rPr lang="pt-BR" altLang="pt-BR" baseline="30000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3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= 1 </a:t>
            </a:r>
            <a:r>
              <a:rPr lang="pt-BR" altLang="pt-BR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000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4692649" y="5461002"/>
            <a:ext cx="1494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10</a:t>
            </a:r>
            <a:r>
              <a:rPr lang="pt-BR" altLang="pt-BR" baseline="30000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4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= 1</a:t>
            </a:r>
            <a:r>
              <a:rPr lang="pt-BR" altLang="pt-BR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0 000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687890" y="5856288"/>
            <a:ext cx="16225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10</a:t>
            </a:r>
            <a:r>
              <a:rPr lang="pt-BR" altLang="pt-BR" baseline="30000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5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= 1</a:t>
            </a:r>
            <a:r>
              <a:rPr lang="pt-BR" altLang="pt-BR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00 000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6997701" y="5673725"/>
            <a:ext cx="31165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10</a:t>
            </a:r>
            <a:r>
              <a:rPr lang="pt-BR" altLang="pt-BR" baseline="30000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3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= 10 × 10 × 10 = 1 </a:t>
            </a:r>
            <a:r>
              <a:rPr lang="pt-BR" altLang="pt-BR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000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6997702" y="5195890"/>
            <a:ext cx="2308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10</a:t>
            </a:r>
            <a:r>
              <a:rPr lang="pt-BR" altLang="pt-BR" baseline="30000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2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= 10 × 10 = 1</a:t>
            </a:r>
            <a:r>
              <a:rPr lang="pt-BR" altLang="pt-BR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00</a:t>
            </a:r>
          </a:p>
        </p:txBody>
      </p:sp>
      <p:grpSp>
        <p:nvGrpSpPr>
          <p:cNvPr id="2" name="Grupo 8"/>
          <p:cNvGrpSpPr>
            <a:grpSpLocks/>
          </p:cNvGrpSpPr>
          <p:nvPr/>
        </p:nvGrpSpPr>
        <p:grpSpPr bwMode="auto">
          <a:xfrm>
            <a:off x="2176463" y="3119439"/>
            <a:ext cx="1340432" cy="759288"/>
            <a:chOff x="652463" y="3209290"/>
            <a:chExt cx="1341013" cy="760493"/>
          </a:xfrm>
        </p:grpSpPr>
        <p:sp>
          <p:nvSpPr>
            <p:cNvPr id="6169" name="Text Box 7"/>
            <p:cNvSpPr txBox="1">
              <a:spLocks noChangeArrowheads="1"/>
            </p:cNvSpPr>
            <p:nvPr/>
          </p:nvSpPr>
          <p:spPr bwMode="auto">
            <a:xfrm>
              <a:off x="652463" y="3676931"/>
              <a:ext cx="1341013" cy="292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300">
                  <a:latin typeface="Arial" panose="020B0604020202020204" pitchFamily="34" charset="0"/>
                  <a:ea typeface="Geneva" charset="-128"/>
                </a:rPr>
                <a:t>1 </a:t>
              </a:r>
              <a:r>
                <a:rPr lang="pt-BR" altLang="pt-BR" sz="1300" b="1" baseline="30000">
                  <a:latin typeface="Arial" panose="020B0604020202020204" pitchFamily="34" charset="0"/>
                  <a:ea typeface="Geneva" charset="-128"/>
                </a:rPr>
                <a:t>.</a:t>
              </a:r>
              <a:r>
                <a:rPr lang="pt-BR" altLang="pt-BR" sz="1300">
                  <a:latin typeface="Arial" panose="020B0604020202020204" pitchFamily="34" charset="0"/>
                  <a:ea typeface="Geneva" charset="-128"/>
                </a:rPr>
                <a:t> 1 </a:t>
              </a:r>
              <a:r>
                <a:rPr lang="pt-BR" altLang="pt-BR" sz="1300" b="1" baseline="30000">
                  <a:latin typeface="Arial" panose="020B0604020202020204" pitchFamily="34" charset="0"/>
                  <a:ea typeface="Geneva" charset="-128"/>
                </a:rPr>
                <a:t>.</a:t>
              </a:r>
              <a:r>
                <a:rPr lang="pt-BR" altLang="pt-BR" sz="1300">
                  <a:latin typeface="Arial" panose="020B0604020202020204" pitchFamily="34" charset="0"/>
                  <a:ea typeface="Geneva" charset="-128"/>
                </a:rPr>
                <a:t> 1 = 1</a:t>
              </a:r>
              <a:r>
                <a:rPr lang="pt-BR" altLang="pt-BR" sz="1300" baseline="30000">
                  <a:latin typeface="Arial" panose="020B0604020202020204" pitchFamily="34" charset="0"/>
                  <a:ea typeface="Geneva" charset="-128"/>
                </a:rPr>
                <a:t>3</a:t>
              </a:r>
              <a:r>
                <a:rPr lang="pt-BR" altLang="pt-BR" sz="1300">
                  <a:latin typeface="Arial" panose="020B0604020202020204" pitchFamily="34" charset="0"/>
                  <a:ea typeface="Geneva" charset="-128"/>
                </a:rPr>
                <a:t> = 1</a:t>
              </a:r>
            </a:p>
          </p:txBody>
        </p:sp>
        <p:pic>
          <p:nvPicPr>
            <p:cNvPr id="6170" name="Picture 22" descr="C:\Users\a42742\Desktop\SDA\MAT\6o ano\img_mat6_cap4\p117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71" t="68434" r="90485"/>
            <a:stretch>
              <a:fillRect/>
            </a:stretch>
          </p:blipFill>
          <p:spPr bwMode="auto">
            <a:xfrm>
              <a:off x="1027703" y="3209290"/>
              <a:ext cx="589953" cy="412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o 7"/>
          <p:cNvGrpSpPr>
            <a:grpSpLocks/>
          </p:cNvGrpSpPr>
          <p:nvPr/>
        </p:nvGrpSpPr>
        <p:grpSpPr bwMode="auto">
          <a:xfrm>
            <a:off x="4224337" y="2805113"/>
            <a:ext cx="1340432" cy="1073180"/>
            <a:chOff x="2619375" y="2896059"/>
            <a:chExt cx="1341013" cy="1073290"/>
          </a:xfrm>
        </p:grpSpPr>
        <p:sp>
          <p:nvSpPr>
            <p:cNvPr id="6167" name="Text Box 8"/>
            <p:cNvSpPr txBox="1">
              <a:spLocks noChangeArrowheads="1"/>
            </p:cNvSpPr>
            <p:nvPr/>
          </p:nvSpPr>
          <p:spPr bwMode="auto">
            <a:xfrm>
              <a:off x="2619375" y="3676931"/>
              <a:ext cx="1341013" cy="29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300">
                  <a:latin typeface="Arial" panose="020B0604020202020204" pitchFamily="34" charset="0"/>
                  <a:ea typeface="Geneva" charset="-128"/>
                </a:rPr>
                <a:t>2 </a:t>
              </a:r>
              <a:r>
                <a:rPr lang="pt-BR" altLang="pt-BR" sz="1300" b="1" baseline="30000">
                  <a:latin typeface="Arial" panose="020B0604020202020204" pitchFamily="34" charset="0"/>
                  <a:ea typeface="Geneva" charset="-128"/>
                </a:rPr>
                <a:t>.</a:t>
              </a:r>
              <a:r>
                <a:rPr lang="pt-BR" altLang="pt-BR" sz="1300">
                  <a:latin typeface="Arial" panose="020B0604020202020204" pitchFamily="34" charset="0"/>
                  <a:ea typeface="Geneva" charset="-128"/>
                </a:rPr>
                <a:t> 2 </a:t>
              </a:r>
              <a:r>
                <a:rPr lang="pt-BR" altLang="pt-BR" sz="1300" b="1" baseline="30000">
                  <a:latin typeface="Arial" panose="020B0604020202020204" pitchFamily="34" charset="0"/>
                  <a:ea typeface="Geneva" charset="-128"/>
                </a:rPr>
                <a:t>.</a:t>
              </a:r>
              <a:r>
                <a:rPr lang="pt-BR" altLang="pt-BR" sz="1300">
                  <a:latin typeface="Arial" panose="020B0604020202020204" pitchFamily="34" charset="0"/>
                  <a:ea typeface="Geneva" charset="-128"/>
                </a:rPr>
                <a:t> 2 = 2</a:t>
              </a:r>
              <a:r>
                <a:rPr lang="pt-BR" altLang="pt-BR" sz="1300" baseline="30000">
                  <a:latin typeface="Arial" panose="020B0604020202020204" pitchFamily="34" charset="0"/>
                  <a:ea typeface="Geneva" charset="-128"/>
                </a:rPr>
                <a:t>3</a:t>
              </a:r>
              <a:r>
                <a:rPr lang="pt-BR" altLang="pt-BR" sz="1300">
                  <a:latin typeface="Arial" panose="020B0604020202020204" pitchFamily="34" charset="0"/>
                  <a:ea typeface="Geneva" charset="-128"/>
                </a:rPr>
                <a:t> = 8</a:t>
              </a:r>
            </a:p>
          </p:txBody>
        </p:sp>
        <p:pic>
          <p:nvPicPr>
            <p:cNvPr id="6168" name="Picture 22" descr="C:\Users\a42742\Desktop\SDA\MAT\6o ano\img_mat6_cap4\p117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7" t="44504" r="64851"/>
            <a:stretch>
              <a:fillRect/>
            </a:stretch>
          </p:blipFill>
          <p:spPr bwMode="auto">
            <a:xfrm>
              <a:off x="2888187" y="2896059"/>
              <a:ext cx="802809" cy="72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o 9"/>
          <p:cNvGrpSpPr>
            <a:grpSpLocks/>
          </p:cNvGrpSpPr>
          <p:nvPr/>
        </p:nvGrpSpPr>
        <p:grpSpPr bwMode="auto">
          <a:xfrm>
            <a:off x="6272213" y="2498725"/>
            <a:ext cx="1433406" cy="1379560"/>
            <a:chOff x="4560744" y="2589675"/>
            <a:chExt cx="1433300" cy="1379666"/>
          </a:xfrm>
        </p:grpSpPr>
        <p:sp>
          <p:nvSpPr>
            <p:cNvPr id="6165" name="Text Box 9"/>
            <p:cNvSpPr txBox="1">
              <a:spLocks noChangeArrowheads="1"/>
            </p:cNvSpPr>
            <p:nvPr/>
          </p:nvSpPr>
          <p:spPr bwMode="auto">
            <a:xfrm>
              <a:off x="4560744" y="3676931"/>
              <a:ext cx="1433300" cy="29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300">
                  <a:latin typeface="Arial" panose="020B0604020202020204" pitchFamily="34" charset="0"/>
                  <a:ea typeface="Geneva" charset="-128"/>
                </a:rPr>
                <a:t>3 </a:t>
              </a:r>
              <a:r>
                <a:rPr lang="pt-BR" altLang="pt-BR" sz="1300" b="1" baseline="30000">
                  <a:latin typeface="Arial" panose="020B0604020202020204" pitchFamily="34" charset="0"/>
                  <a:ea typeface="Geneva" charset="-128"/>
                </a:rPr>
                <a:t>.</a:t>
              </a:r>
              <a:r>
                <a:rPr lang="pt-BR" altLang="pt-BR" sz="1300">
                  <a:latin typeface="Arial" panose="020B0604020202020204" pitchFamily="34" charset="0"/>
                  <a:ea typeface="Geneva" charset="-128"/>
                </a:rPr>
                <a:t> 3 </a:t>
              </a:r>
              <a:r>
                <a:rPr lang="pt-BR" altLang="pt-BR" sz="1300" b="1" baseline="30000">
                  <a:latin typeface="Arial" panose="020B0604020202020204" pitchFamily="34" charset="0"/>
                  <a:ea typeface="Geneva" charset="-128"/>
                </a:rPr>
                <a:t>.</a:t>
              </a:r>
              <a:r>
                <a:rPr lang="pt-BR" altLang="pt-BR" sz="1300">
                  <a:latin typeface="Arial" panose="020B0604020202020204" pitchFamily="34" charset="0"/>
                  <a:ea typeface="Geneva" charset="-128"/>
                </a:rPr>
                <a:t> 3 = 3</a:t>
              </a:r>
              <a:r>
                <a:rPr lang="pt-BR" altLang="pt-BR" sz="1300" baseline="30000">
                  <a:latin typeface="Arial" panose="020B0604020202020204" pitchFamily="34" charset="0"/>
                  <a:ea typeface="Geneva" charset="-128"/>
                </a:rPr>
                <a:t>3</a:t>
              </a:r>
              <a:r>
                <a:rPr lang="pt-BR" altLang="pt-BR" sz="1300">
                  <a:latin typeface="Arial" panose="020B0604020202020204" pitchFamily="34" charset="0"/>
                  <a:ea typeface="Geneva" charset="-128"/>
                </a:rPr>
                <a:t> = 27</a:t>
              </a:r>
            </a:p>
          </p:txBody>
        </p:sp>
        <p:pic>
          <p:nvPicPr>
            <p:cNvPr id="6166" name="Picture 22" descr="C:\Users\a42742\Desktop\SDA\MAT\6o ano\img_mat6_cap4\p117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0" t="20525" r="34760"/>
            <a:stretch>
              <a:fillRect/>
            </a:stretch>
          </p:blipFill>
          <p:spPr bwMode="auto">
            <a:xfrm>
              <a:off x="4693803" y="2589675"/>
              <a:ext cx="1167288" cy="1039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upo 10"/>
          <p:cNvGrpSpPr>
            <a:grpSpLocks/>
          </p:cNvGrpSpPr>
          <p:nvPr/>
        </p:nvGrpSpPr>
        <p:grpSpPr bwMode="auto">
          <a:xfrm>
            <a:off x="8413749" y="2178052"/>
            <a:ext cx="1438274" cy="1700220"/>
            <a:chOff x="6663511" y="2269067"/>
            <a:chExt cx="1439469" cy="1700259"/>
          </a:xfrm>
        </p:grpSpPr>
        <p:sp>
          <p:nvSpPr>
            <p:cNvPr id="6163" name="Text Box 10"/>
            <p:cNvSpPr txBox="1">
              <a:spLocks noChangeArrowheads="1"/>
            </p:cNvSpPr>
            <p:nvPr/>
          </p:nvSpPr>
          <p:spPr bwMode="auto">
            <a:xfrm>
              <a:off x="6666542" y="3676931"/>
              <a:ext cx="1434597" cy="292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300">
                  <a:latin typeface="Arial" panose="020B0604020202020204" pitchFamily="34" charset="0"/>
                  <a:ea typeface="Geneva" charset="-128"/>
                </a:rPr>
                <a:t>4 </a:t>
              </a:r>
              <a:r>
                <a:rPr lang="pt-BR" altLang="pt-BR" sz="1300" b="1" baseline="30000">
                  <a:latin typeface="Arial" panose="020B0604020202020204" pitchFamily="34" charset="0"/>
                  <a:ea typeface="Geneva" charset="-128"/>
                </a:rPr>
                <a:t>.</a:t>
              </a:r>
              <a:r>
                <a:rPr lang="pt-BR" altLang="pt-BR" sz="1300">
                  <a:latin typeface="Arial" panose="020B0604020202020204" pitchFamily="34" charset="0"/>
                  <a:ea typeface="Geneva" charset="-128"/>
                </a:rPr>
                <a:t> 4 </a:t>
              </a:r>
              <a:r>
                <a:rPr lang="pt-BR" altLang="pt-BR" sz="1300" b="1" baseline="30000">
                  <a:latin typeface="Arial" panose="020B0604020202020204" pitchFamily="34" charset="0"/>
                  <a:ea typeface="Geneva" charset="-128"/>
                </a:rPr>
                <a:t>.</a:t>
              </a:r>
              <a:r>
                <a:rPr lang="pt-BR" altLang="pt-BR" sz="1300">
                  <a:latin typeface="Arial" panose="020B0604020202020204" pitchFamily="34" charset="0"/>
                  <a:ea typeface="Geneva" charset="-128"/>
                </a:rPr>
                <a:t> 4 = 4</a:t>
              </a:r>
              <a:r>
                <a:rPr lang="pt-BR" altLang="pt-BR" sz="1300" baseline="30000">
                  <a:latin typeface="Arial" panose="020B0604020202020204" pitchFamily="34" charset="0"/>
                  <a:ea typeface="Geneva" charset="-128"/>
                </a:rPr>
                <a:t>3</a:t>
              </a:r>
              <a:r>
                <a:rPr lang="pt-BR" altLang="pt-BR" sz="1300">
                  <a:latin typeface="Arial" panose="020B0604020202020204" pitchFamily="34" charset="0"/>
                  <a:ea typeface="Geneva" charset="-128"/>
                </a:rPr>
                <a:t> = 64</a:t>
              </a:r>
            </a:p>
          </p:txBody>
        </p:sp>
        <p:pic>
          <p:nvPicPr>
            <p:cNvPr id="6164" name="Picture 22" descr="C:\Users\a42742\Desktop\SDA\MAT\6o ano\img_mat6_cap4\p117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63" t="-3136" r="-1363" b="-5495"/>
            <a:stretch>
              <a:fillRect/>
            </a:stretch>
          </p:blipFill>
          <p:spPr bwMode="auto">
            <a:xfrm>
              <a:off x="6663511" y="2269067"/>
              <a:ext cx="1439469" cy="1420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62" name="Espaço Reservado para Número de Slid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501438" y="6350000"/>
            <a:ext cx="690562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9F52D0-F6BC-46BB-8AEC-4534CE2058DF}" type="slidenum">
              <a:rPr lang="en-US" altLang="pt-BR">
                <a:solidFill>
                  <a:srgbClr val="7F7F7F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en-US" altLang="pt-BR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65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80" grpId="0"/>
      <p:bldP spid="7181" grpId="0"/>
      <p:bldP spid="7182" grpId="0"/>
      <p:bldP spid="7183" grpId="0"/>
      <p:bldP spid="7184" grpId="0"/>
      <p:bldP spid="7185" grpId="0"/>
      <p:bldP spid="7186" grpId="0"/>
      <p:bldP spid="7187" grpId="0"/>
      <p:bldP spid="7188" grpId="0"/>
      <p:bldP spid="71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4"/>
          <p:cNvSpPr txBox="1">
            <a:spLocks noChangeArrowheads="1"/>
          </p:cNvSpPr>
          <p:nvPr/>
        </p:nvSpPr>
        <p:spPr bwMode="auto">
          <a:xfrm>
            <a:off x="2065339" y="1125541"/>
            <a:ext cx="38215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latin typeface="Arial" panose="020B0604020202020204" pitchFamily="34" charset="0"/>
                <a:ea typeface="Geneva" charset="-128"/>
              </a:rPr>
              <a:t>Diferença entre produto e potência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046931"/>
              </p:ext>
            </p:extLst>
          </p:nvPr>
        </p:nvGraphicFramePr>
        <p:xfrm>
          <a:off x="2065338" y="1773238"/>
          <a:ext cx="8002590" cy="922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765"/>
                <a:gridCol w="1333765"/>
                <a:gridCol w="1333765"/>
                <a:gridCol w="1333765"/>
                <a:gridCol w="1333765"/>
                <a:gridCol w="1333765"/>
              </a:tblGrid>
              <a:tr h="461169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Produto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6" marB="45726" anchor="ctr">
                    <a:lnL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4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6" marB="45726" anchor="ctr">
                    <a:lnL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6" marB="45726" anchor="ctr">
                    <a:lnL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6" marB="45726" anchor="ctr">
                    <a:lnL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6" marB="45726" anchor="ctr">
                    <a:lnL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6" marB="45726" anchor="ctr">
                    <a:lnL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169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Potência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6" marB="45726" anchor="ctr">
                    <a:lnL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4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6" marB="45726" anchor="ctr">
                    <a:lnL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6" marB="45726" anchor="ctr">
                    <a:lnL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6" marB="45726" anchor="ctr">
                    <a:lnL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6" marB="45726" anchor="ctr">
                    <a:lnL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26" marB="45726" anchor="ctr">
                    <a:lnL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47" name="Retângulo 5"/>
          <p:cNvSpPr>
            <a:spLocks noChangeArrowheads="1"/>
          </p:cNvSpPr>
          <p:nvPr/>
        </p:nvSpPr>
        <p:spPr bwMode="auto">
          <a:xfrm>
            <a:off x="3565051" y="1773238"/>
            <a:ext cx="1050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2 × 1 = 2 </a:t>
            </a:r>
          </a:p>
        </p:txBody>
      </p:sp>
      <p:sp>
        <p:nvSpPr>
          <p:cNvPr id="5148" name="Retângulo 33"/>
          <p:cNvSpPr>
            <a:spLocks noChangeArrowheads="1"/>
          </p:cNvSpPr>
          <p:nvPr/>
        </p:nvSpPr>
        <p:spPr bwMode="auto">
          <a:xfrm>
            <a:off x="4944843" y="1773238"/>
            <a:ext cx="997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2 × 2 = 4</a:t>
            </a:r>
          </a:p>
        </p:txBody>
      </p:sp>
      <p:sp>
        <p:nvSpPr>
          <p:cNvPr id="5149" name="Retângulo 34"/>
          <p:cNvSpPr>
            <a:spLocks noChangeArrowheads="1"/>
          </p:cNvSpPr>
          <p:nvPr/>
        </p:nvSpPr>
        <p:spPr bwMode="auto">
          <a:xfrm>
            <a:off x="6260882" y="1773238"/>
            <a:ext cx="997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2 × 3 = 6</a:t>
            </a:r>
          </a:p>
        </p:txBody>
      </p:sp>
      <p:sp>
        <p:nvSpPr>
          <p:cNvPr id="5150" name="Retângulo 35"/>
          <p:cNvSpPr>
            <a:spLocks noChangeArrowheads="1"/>
          </p:cNvSpPr>
          <p:nvPr/>
        </p:nvSpPr>
        <p:spPr bwMode="auto">
          <a:xfrm>
            <a:off x="7599143" y="1773238"/>
            <a:ext cx="997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2 × 4 = 8</a:t>
            </a:r>
          </a:p>
        </p:txBody>
      </p:sp>
      <p:sp>
        <p:nvSpPr>
          <p:cNvPr id="5151" name="Retângulo 36"/>
          <p:cNvSpPr>
            <a:spLocks noChangeArrowheads="1"/>
          </p:cNvSpPr>
          <p:nvPr/>
        </p:nvSpPr>
        <p:spPr bwMode="auto">
          <a:xfrm>
            <a:off x="8879690" y="1773238"/>
            <a:ext cx="1114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2 × 5 = 10</a:t>
            </a:r>
          </a:p>
        </p:txBody>
      </p:sp>
      <p:sp>
        <p:nvSpPr>
          <p:cNvPr id="5152" name="Retângulo 37"/>
          <p:cNvSpPr>
            <a:spLocks noChangeArrowheads="1"/>
          </p:cNvSpPr>
          <p:nvPr/>
        </p:nvSpPr>
        <p:spPr bwMode="auto">
          <a:xfrm>
            <a:off x="3730962" y="2241550"/>
            <a:ext cx="7184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2</a:t>
            </a:r>
            <a:r>
              <a:rPr lang="pt-BR" altLang="pt-BR" baseline="30000"/>
              <a:t>1</a:t>
            </a:r>
            <a:r>
              <a:rPr lang="pt-BR" altLang="pt-BR"/>
              <a:t> = 2</a:t>
            </a:r>
          </a:p>
        </p:txBody>
      </p:sp>
      <p:sp>
        <p:nvSpPr>
          <p:cNvPr id="5153" name="Retângulo 38"/>
          <p:cNvSpPr>
            <a:spLocks noChangeArrowheads="1"/>
          </p:cNvSpPr>
          <p:nvPr/>
        </p:nvSpPr>
        <p:spPr bwMode="auto">
          <a:xfrm>
            <a:off x="5085098" y="2241550"/>
            <a:ext cx="7184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2</a:t>
            </a:r>
            <a:r>
              <a:rPr lang="pt-BR" altLang="pt-BR" baseline="30000"/>
              <a:t>2</a:t>
            </a:r>
            <a:r>
              <a:rPr lang="pt-BR" altLang="pt-BR"/>
              <a:t> = 4</a:t>
            </a:r>
          </a:p>
        </p:txBody>
      </p:sp>
      <p:sp>
        <p:nvSpPr>
          <p:cNvPr id="5154" name="Retângulo 39"/>
          <p:cNvSpPr>
            <a:spLocks noChangeArrowheads="1"/>
          </p:cNvSpPr>
          <p:nvPr/>
        </p:nvSpPr>
        <p:spPr bwMode="auto">
          <a:xfrm>
            <a:off x="6399549" y="2241550"/>
            <a:ext cx="7184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2</a:t>
            </a:r>
            <a:r>
              <a:rPr lang="pt-BR" altLang="pt-BR" baseline="30000"/>
              <a:t>3</a:t>
            </a:r>
            <a:r>
              <a:rPr lang="pt-BR" altLang="pt-BR"/>
              <a:t> = 8</a:t>
            </a:r>
          </a:p>
        </p:txBody>
      </p:sp>
      <p:sp>
        <p:nvSpPr>
          <p:cNvPr id="5155" name="Retângulo 40"/>
          <p:cNvSpPr>
            <a:spLocks noChangeArrowheads="1"/>
          </p:cNvSpPr>
          <p:nvPr/>
        </p:nvSpPr>
        <p:spPr bwMode="auto">
          <a:xfrm>
            <a:off x="7680096" y="2241550"/>
            <a:ext cx="8354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2</a:t>
            </a:r>
            <a:r>
              <a:rPr lang="pt-BR" altLang="pt-BR" baseline="30000"/>
              <a:t>4</a:t>
            </a:r>
            <a:r>
              <a:rPr lang="pt-BR" altLang="pt-BR"/>
              <a:t> = 16</a:t>
            </a:r>
          </a:p>
        </p:txBody>
      </p:sp>
      <p:sp>
        <p:nvSpPr>
          <p:cNvPr id="5156" name="Retângulo 41"/>
          <p:cNvSpPr>
            <a:spLocks noChangeArrowheads="1"/>
          </p:cNvSpPr>
          <p:nvPr/>
        </p:nvSpPr>
        <p:spPr bwMode="auto">
          <a:xfrm>
            <a:off x="9019152" y="2241550"/>
            <a:ext cx="8354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2</a:t>
            </a:r>
            <a:r>
              <a:rPr lang="pt-BR" altLang="pt-BR" baseline="30000"/>
              <a:t>5</a:t>
            </a:r>
            <a:r>
              <a:rPr lang="pt-BR" altLang="pt-BR"/>
              <a:t> = 32</a:t>
            </a:r>
          </a:p>
        </p:txBody>
      </p:sp>
      <p:sp>
        <p:nvSpPr>
          <p:cNvPr id="7210" name="Espaço Reservado para Número de Slid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501438" y="6350000"/>
            <a:ext cx="690562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CA8DCE-9B5D-4351-A7BD-B734947B2A4F}" type="slidenum">
              <a:rPr lang="en-US" altLang="pt-BR">
                <a:solidFill>
                  <a:srgbClr val="7F7F7F"/>
                </a:solidFill>
                <a:latin typeface="Arial" panose="020B0604020202020204" pitchFamily="34" charset="0"/>
              </a:rPr>
              <a:pPr eaLnBrk="1" hangingPunct="1"/>
              <a:t>4</a:t>
            </a:fld>
            <a:endParaRPr lang="en-US" altLang="pt-BR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07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7" grpId="0"/>
      <p:bldP spid="5148" grpId="0"/>
      <p:bldP spid="5149" grpId="0"/>
      <p:bldP spid="5150" grpId="0"/>
      <p:bldP spid="5151" grpId="0"/>
      <p:bldP spid="5152" grpId="0"/>
      <p:bldP spid="5153" grpId="0"/>
      <p:bldP spid="5154" grpId="0"/>
      <p:bldP spid="5155" grpId="0"/>
      <p:bldP spid="5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36790" y="1873250"/>
            <a:ext cx="31566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{5</a:t>
            </a:r>
            <a:r>
              <a:rPr lang="pt-BR" altLang="pt-BR" baseline="30000">
                <a:latin typeface="Arial" panose="020B0604020202020204" pitchFamily="34" charset="0"/>
                <a:ea typeface="Geneva" charset="-128"/>
              </a:rPr>
              <a:t>2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– [(5 + 3) × 2] – 1</a:t>
            </a:r>
            <a:r>
              <a:rPr lang="pt-BR" altLang="pt-BR" baseline="30000">
                <a:latin typeface="Arial" panose="020B0604020202020204" pitchFamily="34" charset="0"/>
                <a:ea typeface="Geneva" charset="-128"/>
              </a:rPr>
              <a:t>2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} </a:t>
            </a:r>
            <a:r>
              <a:rPr lang="pt-BR" altLang="pt-BR">
                <a:latin typeface="Arial" panose="020B0604020202020204" pitchFamily="34" charset="0"/>
              </a:rPr>
              <a:t>×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5 =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236790" y="2508250"/>
            <a:ext cx="28103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= {5</a:t>
            </a:r>
            <a:r>
              <a:rPr lang="pt-BR" altLang="pt-BR" baseline="30000">
                <a:latin typeface="Arial" panose="020B0604020202020204" pitchFamily="34" charset="0"/>
                <a:ea typeface="Geneva" charset="-128"/>
              </a:rPr>
              <a:t>2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– [8 × 2] – 1</a:t>
            </a:r>
            <a:r>
              <a:rPr lang="pt-BR" altLang="pt-BR" baseline="30000">
                <a:latin typeface="Arial" panose="020B0604020202020204" pitchFamily="34" charset="0"/>
                <a:ea typeface="Geneva" charset="-128"/>
              </a:rPr>
              <a:t>2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} </a:t>
            </a:r>
            <a:r>
              <a:rPr lang="pt-BR" altLang="pt-BR">
                <a:latin typeface="Arial" panose="020B0604020202020204" pitchFamily="34" charset="0"/>
              </a:rPr>
              <a:t>×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5 =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236788" y="3144838"/>
            <a:ext cx="24192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= {5</a:t>
            </a:r>
            <a:r>
              <a:rPr lang="pt-BR" altLang="pt-BR" baseline="30000">
                <a:latin typeface="Arial" panose="020B0604020202020204" pitchFamily="34" charset="0"/>
                <a:ea typeface="Geneva" charset="-128"/>
              </a:rPr>
              <a:t>2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– 16 – 1</a:t>
            </a:r>
            <a:r>
              <a:rPr lang="pt-BR" altLang="pt-BR" baseline="30000">
                <a:latin typeface="Arial" panose="020B0604020202020204" pitchFamily="34" charset="0"/>
                <a:ea typeface="Geneva" charset="-128"/>
              </a:rPr>
              <a:t>2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} × 5 =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236788" y="3779838"/>
            <a:ext cx="2377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= {25 – 16 – 1} × 5 =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236788" y="4414838"/>
            <a:ext cx="1518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= 8 × 5 = 40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6303963" y="2508250"/>
            <a:ext cx="31357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latin typeface="Arial" panose="020B0604020202020204" pitchFamily="34" charset="0"/>
                <a:ea typeface="Geneva" charset="-128"/>
              </a:rPr>
              <a:t>= {3 × [</a:t>
            </a:r>
            <a:r>
              <a:rPr lang="pt-BR" altLang="pt-BR" dirty="0" smtClean="0">
                <a:latin typeface="Arial" panose="020B0604020202020204" pitchFamily="34" charset="0"/>
                <a:ea typeface="Geneva" charset="-128"/>
              </a:rPr>
              <a:t>8 – (</a:t>
            </a:r>
            <a:r>
              <a:rPr lang="pt-BR" altLang="pt-BR" dirty="0">
                <a:latin typeface="Arial" panose="020B0604020202020204" pitchFamily="34" charset="0"/>
                <a:ea typeface="Geneva" charset="-128"/>
              </a:rPr>
              <a:t>5 + 1) : 2] : 5}</a:t>
            </a:r>
            <a:r>
              <a:rPr lang="pt-BR" altLang="pt-BR" baseline="30000" dirty="0">
                <a:latin typeface="Arial" panose="020B0604020202020204" pitchFamily="34" charset="0"/>
                <a:ea typeface="Geneva" charset="-128"/>
              </a:rPr>
              <a:t>2</a:t>
            </a:r>
            <a:r>
              <a:rPr lang="pt-BR" altLang="pt-BR" dirty="0">
                <a:latin typeface="Arial" panose="020B0604020202020204" pitchFamily="34" charset="0"/>
                <a:ea typeface="Geneva" charset="-128"/>
              </a:rPr>
              <a:t> =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6303966" y="3144838"/>
            <a:ext cx="2744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= {3 × [8 – (6) : 2] : 5}</a:t>
            </a:r>
            <a:r>
              <a:rPr lang="pt-BR" altLang="pt-BR" baseline="30000">
                <a:latin typeface="Arial" panose="020B0604020202020204" pitchFamily="34" charset="0"/>
                <a:ea typeface="Geneva" charset="-128"/>
              </a:rPr>
              <a:t>2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=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6303965" y="3779838"/>
            <a:ext cx="2270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= {3 × [8 – 3] : 5}</a:t>
            </a:r>
            <a:r>
              <a:rPr lang="pt-BR" altLang="pt-BR" baseline="30000">
                <a:latin typeface="Arial" panose="020B0604020202020204" pitchFamily="34" charset="0"/>
                <a:ea typeface="Geneva" charset="-128"/>
              </a:rPr>
              <a:t>2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=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6303965" y="4414838"/>
            <a:ext cx="18854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= {3 × [5] : 5}</a:t>
            </a:r>
            <a:r>
              <a:rPr lang="pt-BR" altLang="pt-BR" baseline="30000">
                <a:latin typeface="Arial" panose="020B0604020202020204" pitchFamily="34" charset="0"/>
                <a:ea typeface="Geneva" charset="-128"/>
              </a:rPr>
              <a:t>2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=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6303965" y="5049838"/>
            <a:ext cx="13981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= {15 : 5}</a:t>
            </a:r>
            <a:r>
              <a:rPr lang="pt-BR" altLang="pt-BR" baseline="30000">
                <a:latin typeface="Arial" panose="020B0604020202020204" pitchFamily="34" charset="0"/>
                <a:ea typeface="Geneva" charset="-128"/>
              </a:rPr>
              <a:t>2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=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6303966" y="5683252"/>
            <a:ext cx="11416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ial" panose="020B0604020202020204" pitchFamily="34" charset="0"/>
                <a:ea typeface="Geneva" charset="-128"/>
              </a:rPr>
              <a:t>= {3}</a:t>
            </a:r>
            <a:r>
              <a:rPr lang="pt-BR" altLang="pt-BR" baseline="30000">
                <a:latin typeface="Arial" panose="020B0604020202020204" pitchFamily="34" charset="0"/>
                <a:ea typeface="Geneva" charset="-128"/>
              </a:rPr>
              <a:t>2</a:t>
            </a:r>
            <a:r>
              <a:rPr lang="pt-BR" altLang="pt-BR">
                <a:latin typeface="Arial" panose="020B0604020202020204" pitchFamily="34" charset="0"/>
                <a:ea typeface="Geneva" charset="-128"/>
              </a:rPr>
              <a:t> = 9</a:t>
            </a:r>
          </a:p>
        </p:txBody>
      </p:sp>
      <p:sp>
        <p:nvSpPr>
          <p:cNvPr id="10253" name="Text Box 4"/>
          <p:cNvSpPr txBox="1">
            <a:spLocks noChangeArrowheads="1"/>
          </p:cNvSpPr>
          <p:nvPr/>
        </p:nvSpPr>
        <p:spPr bwMode="auto">
          <a:xfrm>
            <a:off x="2065341" y="1120775"/>
            <a:ext cx="75264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>
                <a:latin typeface="Arial" panose="020B0604020202020204" pitchFamily="34" charset="0"/>
                <a:ea typeface="Geneva" charset="-128"/>
              </a:rPr>
              <a:t>Expressões numéricas envolvendo as operações estudadas</a:t>
            </a:r>
          </a:p>
        </p:txBody>
      </p:sp>
      <p:sp>
        <p:nvSpPr>
          <p:cNvPr id="10286" name="Retângulo 2"/>
          <p:cNvSpPr>
            <a:spLocks noChangeArrowheads="1"/>
          </p:cNvSpPr>
          <p:nvPr/>
        </p:nvSpPr>
        <p:spPr bwMode="auto">
          <a:xfrm>
            <a:off x="6303966" y="1873249"/>
            <a:ext cx="30588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/>
              <a:t>{3 × [8 – </a:t>
            </a:r>
            <a:r>
              <a:rPr lang="pt-BR" altLang="pt-BR" dirty="0" smtClean="0"/>
              <a:t>(     5¹    + 1) </a:t>
            </a:r>
            <a:r>
              <a:rPr lang="pt-BR" altLang="pt-BR" dirty="0"/>
              <a:t>: 2] : 5}</a:t>
            </a:r>
            <a:r>
              <a:rPr lang="pt-BR" altLang="pt-BR" baseline="30000" dirty="0"/>
              <a:t>2</a:t>
            </a:r>
            <a:r>
              <a:rPr lang="pt-BR" altLang="pt-BR" dirty="0"/>
              <a:t> =</a:t>
            </a:r>
          </a:p>
        </p:txBody>
      </p:sp>
      <p:grpSp>
        <p:nvGrpSpPr>
          <p:cNvPr id="3" name="Grupo 57"/>
          <p:cNvGrpSpPr>
            <a:grpSpLocks/>
          </p:cNvGrpSpPr>
          <p:nvPr/>
        </p:nvGrpSpPr>
        <p:grpSpPr bwMode="auto">
          <a:xfrm>
            <a:off x="3092452" y="2220916"/>
            <a:ext cx="354013" cy="287337"/>
            <a:chOff x="1569156" y="2221218"/>
            <a:chExt cx="353436" cy="287660"/>
          </a:xfrm>
        </p:grpSpPr>
        <p:cxnSp>
          <p:nvCxnSpPr>
            <p:cNvPr id="8" name="Conector reto 7"/>
            <p:cNvCxnSpPr/>
            <p:nvPr/>
          </p:nvCxnSpPr>
          <p:spPr>
            <a:xfrm>
              <a:off x="1569156" y="2221218"/>
              <a:ext cx="101434" cy="28766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flipH="1">
              <a:off x="1670590" y="2221218"/>
              <a:ext cx="252002" cy="28766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upo 58"/>
          <p:cNvGrpSpPr>
            <a:grpSpLocks/>
          </p:cNvGrpSpPr>
          <p:nvPr/>
        </p:nvGrpSpPr>
        <p:grpSpPr bwMode="auto">
          <a:xfrm>
            <a:off x="3171826" y="2878138"/>
            <a:ext cx="361951" cy="266700"/>
            <a:chOff x="1670756" y="2878210"/>
            <a:chExt cx="361244" cy="266067"/>
          </a:xfrm>
        </p:grpSpPr>
        <p:cxnSp>
          <p:nvCxnSpPr>
            <p:cNvPr id="12" name="Conector reto 11"/>
            <p:cNvCxnSpPr/>
            <p:nvPr/>
          </p:nvCxnSpPr>
          <p:spPr>
            <a:xfrm>
              <a:off x="1670756" y="2878210"/>
              <a:ext cx="0" cy="266067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1670756" y="2878210"/>
              <a:ext cx="361244" cy="266067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upo 59"/>
          <p:cNvGrpSpPr>
            <a:grpSpLocks/>
          </p:cNvGrpSpPr>
          <p:nvPr/>
        </p:nvGrpSpPr>
        <p:grpSpPr bwMode="auto">
          <a:xfrm>
            <a:off x="2652714" y="3490913"/>
            <a:ext cx="1014412" cy="347662"/>
            <a:chOff x="1128889" y="3491030"/>
            <a:chExt cx="1014781" cy="347192"/>
          </a:xfrm>
        </p:grpSpPr>
        <p:cxnSp>
          <p:nvCxnSpPr>
            <p:cNvPr id="18" name="Conector reto 17"/>
            <p:cNvCxnSpPr/>
            <p:nvPr/>
          </p:nvCxnSpPr>
          <p:spPr>
            <a:xfrm>
              <a:off x="1128889" y="3513225"/>
              <a:ext cx="33349" cy="266339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>
              <a:off x="2143670" y="3491030"/>
              <a:ext cx="0" cy="347192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upo 60"/>
          <p:cNvGrpSpPr>
            <a:grpSpLocks/>
          </p:cNvGrpSpPr>
          <p:nvPr/>
        </p:nvGrpSpPr>
        <p:grpSpPr bwMode="auto">
          <a:xfrm>
            <a:off x="2573338" y="4149728"/>
            <a:ext cx="982663" cy="265113"/>
            <a:chOff x="1049867" y="4149006"/>
            <a:chExt cx="982133" cy="266066"/>
          </a:xfrm>
        </p:grpSpPr>
        <p:cxnSp>
          <p:nvCxnSpPr>
            <p:cNvPr id="22" name="Conector reto 21"/>
            <p:cNvCxnSpPr/>
            <p:nvPr/>
          </p:nvCxnSpPr>
          <p:spPr>
            <a:xfrm flipH="1">
              <a:off x="1049867" y="4149006"/>
              <a:ext cx="112651" cy="266066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flipV="1">
              <a:off x="1049867" y="4149006"/>
              <a:ext cx="569605" cy="266066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 flipV="1">
              <a:off x="1049867" y="4149006"/>
              <a:ext cx="982133" cy="266066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0" name="Conector reto 29"/>
          <p:cNvCxnSpPr/>
          <p:nvPr/>
        </p:nvCxnSpPr>
        <p:spPr>
          <a:xfrm>
            <a:off x="7645400" y="2220916"/>
            <a:ext cx="0" cy="287337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upo 12290"/>
          <p:cNvGrpSpPr>
            <a:grpSpLocks/>
          </p:cNvGrpSpPr>
          <p:nvPr/>
        </p:nvGrpSpPr>
        <p:grpSpPr bwMode="auto">
          <a:xfrm>
            <a:off x="7615240" y="2852741"/>
            <a:ext cx="365125" cy="312737"/>
            <a:chOff x="6214752" y="2852049"/>
            <a:chExt cx="364642" cy="313656"/>
          </a:xfrm>
        </p:grpSpPr>
        <p:cxnSp>
          <p:nvCxnSpPr>
            <p:cNvPr id="12327" name="Conector reto 12326"/>
            <p:cNvCxnSpPr/>
            <p:nvPr/>
          </p:nvCxnSpPr>
          <p:spPr>
            <a:xfrm flipV="1">
              <a:off x="6214752" y="2852049"/>
              <a:ext cx="364642" cy="313656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39" name="Conector reto 12338"/>
            <p:cNvCxnSpPr/>
            <p:nvPr/>
          </p:nvCxnSpPr>
          <p:spPr>
            <a:xfrm flipV="1">
              <a:off x="6214752" y="2852049"/>
              <a:ext cx="9512" cy="313656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upo 12288"/>
          <p:cNvGrpSpPr>
            <a:grpSpLocks/>
          </p:cNvGrpSpPr>
          <p:nvPr/>
        </p:nvGrpSpPr>
        <p:grpSpPr bwMode="auto">
          <a:xfrm>
            <a:off x="7566025" y="3502028"/>
            <a:ext cx="414339" cy="288925"/>
            <a:chOff x="6166403" y="3502250"/>
            <a:chExt cx="412991" cy="288644"/>
          </a:xfrm>
        </p:grpSpPr>
        <p:cxnSp>
          <p:nvCxnSpPr>
            <p:cNvPr id="12351" name="Conector reto 12350"/>
            <p:cNvCxnSpPr/>
            <p:nvPr/>
          </p:nvCxnSpPr>
          <p:spPr>
            <a:xfrm flipH="1">
              <a:off x="6166403" y="3502250"/>
              <a:ext cx="412991" cy="288644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flipV="1">
              <a:off x="6166403" y="3524453"/>
              <a:ext cx="42724" cy="266441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upo 12287"/>
          <p:cNvGrpSpPr>
            <a:grpSpLocks/>
          </p:cNvGrpSpPr>
          <p:nvPr/>
        </p:nvGrpSpPr>
        <p:grpSpPr bwMode="auto">
          <a:xfrm>
            <a:off x="7162801" y="4140200"/>
            <a:ext cx="334963" cy="292100"/>
            <a:chOff x="5762512" y="4140045"/>
            <a:chExt cx="335358" cy="291857"/>
          </a:xfrm>
        </p:grpSpPr>
        <p:cxnSp>
          <p:nvCxnSpPr>
            <p:cNvPr id="38" name="Conector reto 37"/>
            <p:cNvCxnSpPr/>
            <p:nvPr/>
          </p:nvCxnSpPr>
          <p:spPr>
            <a:xfrm>
              <a:off x="5762512" y="4140045"/>
              <a:ext cx="0" cy="291857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 flipV="1">
              <a:off x="5762512" y="4140045"/>
              <a:ext cx="335358" cy="291857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upo 62"/>
          <p:cNvGrpSpPr>
            <a:grpSpLocks/>
          </p:cNvGrpSpPr>
          <p:nvPr/>
        </p:nvGrpSpPr>
        <p:grpSpPr bwMode="auto">
          <a:xfrm>
            <a:off x="6750049" y="4784728"/>
            <a:ext cx="400051" cy="314325"/>
            <a:chOff x="5225543" y="4784404"/>
            <a:chExt cx="400703" cy="314920"/>
          </a:xfrm>
        </p:grpSpPr>
        <p:cxnSp>
          <p:nvCxnSpPr>
            <p:cNvPr id="48" name="Conector reto 47"/>
            <p:cNvCxnSpPr/>
            <p:nvPr/>
          </p:nvCxnSpPr>
          <p:spPr>
            <a:xfrm>
              <a:off x="5225543" y="4784404"/>
              <a:ext cx="41342" cy="31492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 flipV="1">
              <a:off x="5266885" y="4784404"/>
              <a:ext cx="359361" cy="31492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upo 61"/>
          <p:cNvGrpSpPr>
            <a:grpSpLocks/>
          </p:cNvGrpSpPr>
          <p:nvPr/>
        </p:nvGrpSpPr>
        <p:grpSpPr bwMode="auto">
          <a:xfrm>
            <a:off x="6750049" y="5400678"/>
            <a:ext cx="400051" cy="309563"/>
            <a:chOff x="5225543" y="5400352"/>
            <a:chExt cx="401102" cy="310440"/>
          </a:xfrm>
        </p:grpSpPr>
        <p:cxnSp>
          <p:nvCxnSpPr>
            <p:cNvPr id="55" name="Conector reto 54"/>
            <p:cNvCxnSpPr/>
            <p:nvPr/>
          </p:nvCxnSpPr>
          <p:spPr>
            <a:xfrm flipH="1">
              <a:off x="5225543" y="5400352"/>
              <a:ext cx="41384" cy="31044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/>
            <p:nvPr/>
          </p:nvCxnSpPr>
          <p:spPr>
            <a:xfrm flipV="1">
              <a:off x="5225543" y="5400352"/>
              <a:ext cx="401102" cy="31044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352" name="Conector reto 12351"/>
          <p:cNvCxnSpPr/>
          <p:nvPr/>
        </p:nvCxnSpPr>
        <p:spPr>
          <a:xfrm>
            <a:off x="6096000" y="1873253"/>
            <a:ext cx="0" cy="4176713"/>
          </a:xfrm>
          <a:prstGeom prst="line">
            <a:avLst/>
          </a:prstGeom>
          <a:ln w="12700">
            <a:solidFill>
              <a:srgbClr val="00A89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66" name="Espaço Reservado para Número de Slid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501438" y="6350000"/>
            <a:ext cx="690562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A37E2C-C978-41FA-9C16-D8482EE94E4C}" type="slidenum">
              <a:rPr lang="en-US" altLang="pt-BR">
                <a:solidFill>
                  <a:srgbClr val="7F7F7F"/>
                </a:solidFill>
                <a:latin typeface="Arial" panose="020B0604020202020204" pitchFamily="34" charset="0"/>
              </a:rPr>
              <a:pPr eaLnBrk="1" hangingPunct="1"/>
              <a:t>5</a:t>
            </a:fld>
            <a:endParaRPr lang="en-US" altLang="pt-BR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58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6" grpId="0"/>
      <p:bldP spid="12299" grpId="0"/>
      <p:bldP spid="12302" grpId="0"/>
      <p:bldP spid="12310" grpId="0"/>
      <p:bldP spid="12311" grpId="0"/>
      <p:bldP spid="12314" grpId="0"/>
      <p:bldP spid="12318" grpId="0"/>
      <p:bldP spid="12321" grpId="0"/>
      <p:bldP spid="123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076449" y="1568453"/>
            <a:ext cx="19877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Ideia de perímetro</a:t>
            </a:r>
          </a:p>
        </p:txBody>
      </p:sp>
      <p:pic>
        <p:nvPicPr>
          <p:cNvPr id="5127" name="Picture 7" descr="C:\Users\a42742\Desktop\SDA\MAT\6o ano\img_mat_6a_cap9\p27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511428"/>
            <a:ext cx="33782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C:\Users\a42742\Desktop\SDA\MAT\6o ano\img_mat_6a_cap9\p27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546350"/>
            <a:ext cx="39497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2076451" y="1133478"/>
            <a:ext cx="11958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Perímetro</a:t>
            </a: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 rot="-5400000">
            <a:off x="8890795" y="3602705"/>
            <a:ext cx="19097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600">
                <a:solidFill>
                  <a:srgbClr val="000000"/>
                </a:solidFill>
              </a:rPr>
              <a:t>FOTOS: SÉRGIO DOTTA JR. / ARQUIVO DA EDITORA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090740" y="2063752"/>
            <a:ext cx="63452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Perímetro é a medida do comprimento de um contorno.</a:t>
            </a:r>
          </a:p>
        </p:txBody>
      </p:sp>
      <p:sp>
        <p:nvSpPr>
          <p:cNvPr id="19464" name="Espaço Reservado para Número de Slid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501438" y="6350000"/>
            <a:ext cx="690562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3E64BC-1BFF-4CC3-BD9D-509AEA4E47AF}" type="slidenum">
              <a:rPr lang="en-US" altLang="pt-BR">
                <a:solidFill>
                  <a:srgbClr val="7F7F7F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en-US" altLang="pt-BR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68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" grpId="0"/>
      <p:bldP spid="122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2" name="Picture 18" descr="C:\Users\a42742\Desktop\SDA\MAT\6o ano\img_mat_6a_cap9\p27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5" y="2273303"/>
            <a:ext cx="58324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073278" y="1114428"/>
            <a:ext cx="28597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Perímetro de um polígono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065337" y="1557341"/>
            <a:ext cx="70405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O perímetro de um polígono é soma das medidas do comprimento dos seus lados.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32226" y="5827713"/>
            <a:ext cx="883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3 cm +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594226" y="5827713"/>
            <a:ext cx="883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3 cm +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364163" y="5821363"/>
            <a:ext cx="883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2 cm +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121401" y="5827713"/>
            <a:ext cx="883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2 cm +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899275" y="5827713"/>
            <a:ext cx="883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2 cm =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7656514" y="5829302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12 cm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175126" y="2797175"/>
            <a:ext cx="54694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30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3 cm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526340" y="2754313"/>
            <a:ext cx="5934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30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3 cm 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8189914" y="4600575"/>
            <a:ext cx="54694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30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2 cm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835651" y="5335588"/>
            <a:ext cx="54694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30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2 cm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573466" y="4600575"/>
            <a:ext cx="54694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30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2 cm</a:t>
            </a:r>
          </a:p>
        </p:txBody>
      </p:sp>
      <p:sp>
        <p:nvSpPr>
          <p:cNvPr id="20496" name="Espaço Reservado para Número de Slid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501438" y="6350000"/>
            <a:ext cx="690562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C79DB5-F213-41CE-8C8D-EF7E5A069204}" type="slidenum">
              <a:rPr lang="en-US" altLang="pt-BR">
                <a:solidFill>
                  <a:srgbClr val="7F7F7F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en-US" altLang="pt-BR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77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1" grpId="0"/>
      <p:bldP spid="6152" grpId="0"/>
      <p:bldP spid="6153" grpId="0"/>
      <p:bldP spid="6154" grpId="0"/>
      <p:bldP spid="6155" grpId="0"/>
      <p:bldP spid="6156" grpId="0"/>
      <p:bldP spid="6157" grpId="0"/>
      <p:bldP spid="6158" grpId="0"/>
      <p:bldP spid="6159" grpId="0"/>
      <p:bldP spid="6160" grpId="0"/>
      <p:bldP spid="61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C:\Users\a42742\Desktop\SDA\MAT\6o ano\img_mat_6a_cap9\p277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90" y="2778128"/>
            <a:ext cx="3957637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C:\Users\a42742\Desktop\SDA\MAT\6o ano\img_mat_6a_cap9\p277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90" y="2778128"/>
            <a:ext cx="3957637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C:\Users\a42742\Desktop\SDA\MAT\6o ano\img_mat_6a_cap9\p277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90" y="2778128"/>
            <a:ext cx="3957637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C:\Users\a42742\Desktop\SDA\MAT\6o ano\img_mat_6a_cap9\277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90" y="2778128"/>
            <a:ext cx="3957637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65338" y="1620838"/>
            <a:ext cx="7078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Calcular a área de uma figura plana é medir a região do plano ocupada por essa figura. Isso é feito comparando-se a figura plana com uma unidade de área.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921001" y="5487988"/>
            <a:ext cx="18517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unidade de área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769101" y="5487988"/>
            <a:ext cx="1819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área de </a:t>
            </a:r>
            <a:r>
              <a:rPr lang="pt-BR" altLang="pt-BR" b="1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A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 = 6 U</a:t>
            </a:r>
          </a:p>
        </p:txBody>
      </p:sp>
      <p:sp>
        <p:nvSpPr>
          <p:cNvPr id="21513" name="Text Box 4"/>
          <p:cNvSpPr txBox="1">
            <a:spLocks noChangeArrowheads="1"/>
          </p:cNvSpPr>
          <p:nvPr/>
        </p:nvSpPr>
        <p:spPr bwMode="auto">
          <a:xfrm>
            <a:off x="2065340" y="1111253"/>
            <a:ext cx="6363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Medida de uma superfície: área de uma região plana</a:t>
            </a:r>
          </a:p>
        </p:txBody>
      </p:sp>
      <p:pic>
        <p:nvPicPr>
          <p:cNvPr id="7177" name="Picture 9" descr="C:\Users\a42742\Desktop\SDA\MAT\6o ano\img_mat_6a_cap9\p277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90" y="2778128"/>
            <a:ext cx="3957637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C:\Users\a42742\Desktop\SDA\MAT\6o ano\img_mat_6a_cap9\p277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6" y="4090988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662364" y="45783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U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157915" y="4589463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U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494589" y="4573588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U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8793164" y="4573588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U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153149" y="3246438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U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489825" y="3228975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U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8788400" y="3228975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U</a:t>
            </a:r>
          </a:p>
        </p:txBody>
      </p:sp>
      <p:sp>
        <p:nvSpPr>
          <p:cNvPr id="21523" name="Espaço Reservado para Número de Slid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501438" y="6350000"/>
            <a:ext cx="690562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D3E82C-69F4-4F69-9AFC-E0002BE3405E}" type="slidenum">
              <a:rPr lang="en-US" altLang="pt-BR">
                <a:solidFill>
                  <a:srgbClr val="7F7F7F"/>
                </a:solidFill>
                <a:latin typeface="Arial" panose="020B0604020202020204" pitchFamily="34" charset="0"/>
              </a:rPr>
              <a:pPr eaLnBrk="1" hangingPunct="1"/>
              <a:t>8</a:t>
            </a:fld>
            <a:endParaRPr lang="en-US" altLang="pt-BR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692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4" grpId="0"/>
      <p:bldP spid="7175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065338" y="1114428"/>
            <a:ext cx="33342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Área de uma região retangular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486026" y="5029202"/>
            <a:ext cx="30828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Comprimento ou base: </a:t>
            </a:r>
            <a:r>
              <a:rPr lang="pt-BR" altLang="pt-BR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rPr>
              <a:t>5 cm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486026" y="5410200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Largura: </a:t>
            </a:r>
            <a:r>
              <a:rPr lang="pt-BR" altLang="pt-BR">
                <a:solidFill>
                  <a:srgbClr val="C00000"/>
                </a:solidFill>
                <a:latin typeface="Arial" panose="020B0604020202020204" pitchFamily="34" charset="0"/>
                <a:ea typeface="Geneva" charset="-128"/>
              </a:rPr>
              <a:t>3 cm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486027" y="5859465"/>
            <a:ext cx="3642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Área da região retangular: 15 cm</a:t>
            </a:r>
            <a:r>
              <a:rPr lang="pt-BR" altLang="pt-BR" baseline="3000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2</a:t>
            </a:r>
            <a:endParaRPr lang="pt-BR" altLang="pt-BR">
              <a:solidFill>
                <a:srgbClr val="000000"/>
              </a:solidFill>
              <a:latin typeface="Arial" panose="020B0604020202020204" pitchFamily="34" charset="0"/>
              <a:ea typeface="Geneva" charset="-128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870702" y="5411788"/>
            <a:ext cx="8242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A890"/>
                </a:solidFill>
              </a:rPr>
              <a:t>5 cm </a:t>
            </a:r>
            <a:r>
              <a:rPr lang="pt-BR" altLang="pt-BR">
                <a:solidFill>
                  <a:srgbClr val="000000"/>
                </a:solidFill>
              </a:rPr>
              <a:t>×</a:t>
            </a:r>
            <a:endParaRPr lang="pt-BR" altLang="pt-BR">
              <a:solidFill>
                <a:srgbClr val="0000FF"/>
              </a:solidFill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7615241" y="5411788"/>
            <a:ext cx="805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C00000"/>
                </a:solidFill>
              </a:rPr>
              <a:t>3 cm </a:t>
            </a:r>
            <a:r>
              <a:rPr lang="pt-BR" altLang="pt-BR">
                <a:solidFill>
                  <a:srgbClr val="000000"/>
                </a:solidFill>
              </a:rPr>
              <a:t>=</a:t>
            </a:r>
            <a:endParaRPr lang="pt-BR" altLang="pt-BR">
              <a:solidFill>
                <a:srgbClr val="FF0000"/>
              </a:solidFill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8383590" y="5418138"/>
            <a:ext cx="8980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15 cm</a:t>
            </a:r>
            <a:r>
              <a:rPr lang="pt-BR" altLang="pt-BR" baseline="3000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2</a:t>
            </a:r>
            <a:endParaRPr lang="pt-BR" altLang="pt-BR">
              <a:solidFill>
                <a:srgbClr val="000000"/>
              </a:solidFill>
              <a:latin typeface="Arial" panose="020B0604020202020204" pitchFamily="34" charset="0"/>
              <a:ea typeface="Geneva" charset="-128"/>
            </a:endParaRPr>
          </a:p>
        </p:txBody>
      </p:sp>
      <p:pic>
        <p:nvPicPr>
          <p:cNvPr id="8204" name="Picture 12" descr="C:\Users\a42742\Desktop\SDA\MAT\6o ano\img_mat_6a_cap9\p28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724028"/>
            <a:ext cx="45212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C:\Users\a42742\Desktop\SDA\MAT\6o ano\img_mat_6a_cap9\p280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1" y="3532188"/>
            <a:ext cx="904875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781343" y="3240088"/>
            <a:ext cx="77938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30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unidade</a:t>
            </a:r>
            <a:endParaRPr lang="pt-BR" altLang="pt-BR" sz="1300">
              <a:solidFill>
                <a:srgbClr val="00A890"/>
              </a:solidFill>
              <a:latin typeface="Arial" panose="020B0604020202020204" pitchFamily="34" charset="0"/>
              <a:ea typeface="Geneva" charset="-128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865508" y="4438650"/>
            <a:ext cx="60946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30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1 cm</a:t>
            </a:r>
            <a:r>
              <a:rPr lang="pt-BR" altLang="pt-BR" sz="1300" baseline="30000">
                <a:solidFill>
                  <a:srgbClr val="000000"/>
                </a:solidFill>
                <a:latin typeface="Arial" panose="020B0604020202020204" pitchFamily="34" charset="0"/>
                <a:ea typeface="Geneva" charset="-128"/>
              </a:rPr>
              <a:t>2</a:t>
            </a:r>
            <a:endParaRPr lang="pt-BR" altLang="pt-BR" sz="1300" baseline="30000">
              <a:solidFill>
                <a:srgbClr val="00A890"/>
              </a:solidFill>
              <a:latin typeface="Arial" panose="020B0604020202020204" pitchFamily="34" charset="0"/>
              <a:ea typeface="Geneva" charset="-128"/>
            </a:endParaRPr>
          </a:p>
        </p:txBody>
      </p:sp>
      <p:grpSp>
        <p:nvGrpSpPr>
          <p:cNvPr id="2" name="Grupo 7"/>
          <p:cNvGrpSpPr>
            <a:grpSpLocks/>
          </p:cNvGrpSpPr>
          <p:nvPr/>
        </p:nvGrpSpPr>
        <p:grpSpPr bwMode="auto">
          <a:xfrm>
            <a:off x="4505325" y="4438654"/>
            <a:ext cx="4521200" cy="576551"/>
            <a:chOff x="2980795" y="4438158"/>
            <a:chExt cx="4521200" cy="576888"/>
          </a:xfrm>
        </p:grpSpPr>
        <p:grpSp>
          <p:nvGrpSpPr>
            <p:cNvPr id="22550" name="Grupo 6"/>
            <p:cNvGrpSpPr>
              <a:grpSpLocks/>
            </p:cNvGrpSpPr>
            <p:nvPr/>
          </p:nvGrpSpPr>
          <p:grpSpPr bwMode="auto">
            <a:xfrm>
              <a:off x="2980795" y="4438158"/>
              <a:ext cx="4521200" cy="180000"/>
              <a:chOff x="3229505" y="4438158"/>
              <a:chExt cx="4521200" cy="180000"/>
            </a:xfrm>
          </p:grpSpPr>
          <p:cxnSp>
            <p:nvCxnSpPr>
              <p:cNvPr id="3" name="Conector reto 2"/>
              <p:cNvCxnSpPr/>
              <p:nvPr/>
            </p:nvCxnSpPr>
            <p:spPr>
              <a:xfrm>
                <a:off x="3229505" y="4438158"/>
                <a:ext cx="0" cy="179493"/>
              </a:xfrm>
              <a:prstGeom prst="line">
                <a:avLst/>
              </a:prstGeom>
              <a:ln w="12700"/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Conector reto 15"/>
              <p:cNvCxnSpPr/>
              <p:nvPr/>
            </p:nvCxnSpPr>
            <p:spPr>
              <a:xfrm>
                <a:off x="7750705" y="4438158"/>
                <a:ext cx="0" cy="179493"/>
              </a:xfrm>
              <a:prstGeom prst="line">
                <a:avLst/>
              </a:prstGeom>
              <a:ln w="12700"/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Conector reto 5"/>
              <p:cNvCxnSpPr/>
              <p:nvPr/>
            </p:nvCxnSpPr>
            <p:spPr>
              <a:xfrm>
                <a:off x="3229505" y="4528699"/>
                <a:ext cx="4521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51" name="Text Box 6"/>
            <p:cNvSpPr txBox="1">
              <a:spLocks noChangeArrowheads="1"/>
            </p:cNvSpPr>
            <p:nvPr/>
          </p:nvSpPr>
          <p:spPr bwMode="auto">
            <a:xfrm>
              <a:off x="4321914" y="4528699"/>
              <a:ext cx="1838965" cy="292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1300">
                  <a:solidFill>
                    <a:srgbClr val="000000"/>
                  </a:solidFill>
                  <a:latin typeface="Arial" panose="020B0604020202020204" pitchFamily="34" charset="0"/>
                  <a:ea typeface="Geneva" charset="-128"/>
                </a:rPr>
                <a:t>comprimento ou base:</a:t>
              </a:r>
              <a:endParaRPr lang="pt-BR" altLang="pt-BR" sz="1300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endParaRPr>
            </a:p>
          </p:txBody>
        </p:sp>
        <p:sp>
          <p:nvSpPr>
            <p:cNvPr id="22552" name="Text Box 6"/>
            <p:cNvSpPr txBox="1">
              <a:spLocks noChangeArrowheads="1"/>
            </p:cNvSpPr>
            <p:nvPr/>
          </p:nvSpPr>
          <p:spPr bwMode="auto">
            <a:xfrm>
              <a:off x="4967923" y="4722487"/>
              <a:ext cx="546945" cy="292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1300">
                  <a:solidFill>
                    <a:srgbClr val="000000"/>
                  </a:solidFill>
                  <a:latin typeface="Arial" panose="020B0604020202020204" pitchFamily="34" charset="0"/>
                  <a:ea typeface="Geneva" charset="-128"/>
                </a:rPr>
                <a:t>5 cm</a:t>
              </a:r>
              <a:endParaRPr lang="pt-BR" altLang="pt-BR" sz="1300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endParaRPr>
            </a:p>
          </p:txBody>
        </p:sp>
      </p:grpSp>
      <p:grpSp>
        <p:nvGrpSpPr>
          <p:cNvPr id="5" name="Grupo 8"/>
          <p:cNvGrpSpPr>
            <a:grpSpLocks/>
          </p:cNvGrpSpPr>
          <p:nvPr/>
        </p:nvGrpSpPr>
        <p:grpSpPr bwMode="auto">
          <a:xfrm>
            <a:off x="9026525" y="1727200"/>
            <a:ext cx="1035051" cy="2711450"/>
            <a:chOff x="7501995" y="1727910"/>
            <a:chExt cx="1035606" cy="2710249"/>
          </a:xfrm>
        </p:grpSpPr>
        <p:grpSp>
          <p:nvGrpSpPr>
            <p:cNvPr id="22544" name="Grupo 19"/>
            <p:cNvGrpSpPr>
              <a:grpSpLocks/>
            </p:cNvGrpSpPr>
            <p:nvPr/>
          </p:nvGrpSpPr>
          <p:grpSpPr bwMode="auto">
            <a:xfrm rot="-5400000">
              <a:off x="6236870" y="2993035"/>
              <a:ext cx="2710249" cy="180000"/>
              <a:chOff x="3229505" y="4438158"/>
              <a:chExt cx="4521200" cy="18000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3229506" y="4438159"/>
                <a:ext cx="0" cy="179485"/>
              </a:xfrm>
              <a:prstGeom prst="line">
                <a:avLst/>
              </a:prstGeom>
              <a:ln w="12700"/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Conector reto 21"/>
              <p:cNvCxnSpPr/>
              <p:nvPr/>
            </p:nvCxnSpPr>
            <p:spPr>
              <a:xfrm>
                <a:off x="7750706" y="4438159"/>
                <a:ext cx="0" cy="179485"/>
              </a:xfrm>
              <a:prstGeom prst="line">
                <a:avLst/>
              </a:prstGeom>
              <a:ln w="12700"/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onector reto 22"/>
              <p:cNvCxnSpPr/>
              <p:nvPr/>
            </p:nvCxnSpPr>
            <p:spPr>
              <a:xfrm>
                <a:off x="3229506" y="4528695"/>
                <a:ext cx="4521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45" name="Text Box 6"/>
            <p:cNvSpPr txBox="1">
              <a:spLocks noChangeArrowheads="1"/>
            </p:cNvSpPr>
            <p:nvPr/>
          </p:nvSpPr>
          <p:spPr bwMode="auto">
            <a:xfrm>
              <a:off x="7660830" y="2835494"/>
              <a:ext cx="876771" cy="4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300">
                  <a:solidFill>
                    <a:srgbClr val="000000"/>
                  </a:solidFill>
                  <a:latin typeface="Arial" panose="020B0604020202020204" pitchFamily="34" charset="0"/>
                  <a:ea typeface="Geneva" charset="-128"/>
                </a:rPr>
                <a:t>largura ou altura:</a:t>
              </a:r>
              <a:endParaRPr lang="pt-BR" altLang="pt-BR" sz="1300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endParaRPr>
            </a:p>
          </p:txBody>
        </p:sp>
        <p:sp>
          <p:nvSpPr>
            <p:cNvPr id="22546" name="Text Box 6"/>
            <p:cNvSpPr txBox="1">
              <a:spLocks noChangeArrowheads="1"/>
            </p:cNvSpPr>
            <p:nvPr/>
          </p:nvSpPr>
          <p:spPr bwMode="auto">
            <a:xfrm>
              <a:off x="7660406" y="3240128"/>
              <a:ext cx="547238" cy="292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1300">
                  <a:solidFill>
                    <a:srgbClr val="000000"/>
                  </a:solidFill>
                  <a:latin typeface="Arial" panose="020B0604020202020204" pitchFamily="34" charset="0"/>
                  <a:ea typeface="Geneva" charset="-128"/>
                </a:rPr>
                <a:t>3 cm</a:t>
              </a:r>
              <a:endParaRPr lang="pt-BR" altLang="pt-BR" sz="1300">
                <a:solidFill>
                  <a:srgbClr val="00A890"/>
                </a:solidFill>
                <a:latin typeface="Arial" panose="020B0604020202020204" pitchFamily="34" charset="0"/>
                <a:ea typeface="Geneva" charset="-128"/>
              </a:endParaRPr>
            </a:p>
          </p:txBody>
        </p:sp>
      </p:grpSp>
      <p:sp>
        <p:nvSpPr>
          <p:cNvPr id="22543" name="Espaço Reservado para Número de Slid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501438" y="6350000"/>
            <a:ext cx="690562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6F4DF0-5B13-4B89-ADDE-6C09E1BB10B3}" type="slidenum">
              <a:rPr lang="en-US" altLang="pt-BR">
                <a:solidFill>
                  <a:srgbClr val="7F7F7F"/>
                </a:solidFill>
                <a:latin typeface="Arial" panose="020B0604020202020204" pitchFamily="34" charset="0"/>
              </a:rPr>
              <a:pPr eaLnBrk="1" hangingPunct="1"/>
              <a:t>9</a:t>
            </a:fld>
            <a:endParaRPr lang="en-US" altLang="pt-BR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017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8200" grpId="0"/>
      <p:bldP spid="8201" grpId="0"/>
      <p:bldP spid="8202" grpId="0"/>
      <p:bldP spid="8203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67</TotalTime>
  <Words>992</Words>
  <Application>Microsoft Office PowerPoint</Application>
  <PresentationFormat>Personalizar</PresentationFormat>
  <Paragraphs>222</Paragraphs>
  <Slides>12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Austin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Antoniela Weber</dc:creator>
  <cp:lastModifiedBy>Usuário do Windows</cp:lastModifiedBy>
  <cp:revision>8</cp:revision>
  <dcterms:created xsi:type="dcterms:W3CDTF">2015-05-25T01:43:18Z</dcterms:created>
  <dcterms:modified xsi:type="dcterms:W3CDTF">2015-08-22T23:33:53Z</dcterms:modified>
</cp:coreProperties>
</file>