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9"/>
  </p:notesMasterIdLst>
  <p:sldIdLst>
    <p:sldId id="256" r:id="rId2"/>
    <p:sldId id="257" r:id="rId3"/>
    <p:sldId id="262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362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2A40DB-E3EA-4FA1-A50F-69DA8E134E30}" type="datetimeFigureOut">
              <a:rPr lang="pt-BR" smtClean="0"/>
              <a:t>09/02/2018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423C8B-59A1-4536-8994-AB1E6F56BD9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570546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423C8B-59A1-4536-8994-AB1E6F56BD9F}" type="slidenum">
              <a:rPr lang="pt-BR" smtClean="0"/>
              <a:t>17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32166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64FD2-452A-48B7-AF66-F1C2B7318BE0}" type="datetimeFigureOut">
              <a:rPr lang="pt-BR" smtClean="0"/>
              <a:pPr/>
              <a:t>09/02/2018</a:t>
            </a:fld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7223A-5E7B-4983-9796-4E27CFE86CB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64FD2-452A-48B7-AF66-F1C2B7318BE0}" type="datetimeFigureOut">
              <a:rPr lang="pt-BR" smtClean="0"/>
              <a:pPr/>
              <a:t>09/02/2018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7223A-5E7B-4983-9796-4E27CFE86CB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64FD2-452A-48B7-AF66-F1C2B7318BE0}" type="datetimeFigureOut">
              <a:rPr lang="pt-BR" smtClean="0"/>
              <a:pPr/>
              <a:t>09/02/2018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7223A-5E7B-4983-9796-4E27CFE86CB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64FD2-452A-48B7-AF66-F1C2B7318BE0}" type="datetimeFigureOut">
              <a:rPr lang="pt-BR" smtClean="0"/>
              <a:pPr/>
              <a:t>09/02/2018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7223A-5E7B-4983-9796-4E27CFE86CB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64FD2-452A-48B7-AF66-F1C2B7318BE0}" type="datetimeFigureOut">
              <a:rPr lang="pt-BR" smtClean="0"/>
              <a:pPr/>
              <a:t>09/02/2018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7223A-5E7B-4983-9796-4E27CFE86CB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64FD2-452A-48B7-AF66-F1C2B7318BE0}" type="datetimeFigureOut">
              <a:rPr lang="pt-BR" smtClean="0"/>
              <a:pPr/>
              <a:t>09/02/2018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7223A-5E7B-4983-9796-4E27CFE86CB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64FD2-452A-48B7-AF66-F1C2B7318BE0}" type="datetimeFigureOut">
              <a:rPr lang="pt-BR" smtClean="0"/>
              <a:pPr/>
              <a:t>09/02/2018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7223A-5E7B-4983-9796-4E27CFE86CB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64FD2-452A-48B7-AF66-F1C2B7318BE0}" type="datetimeFigureOut">
              <a:rPr lang="pt-BR" smtClean="0"/>
              <a:pPr/>
              <a:t>09/02/2018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7223A-5E7B-4983-9796-4E27CFE86CB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64FD2-452A-48B7-AF66-F1C2B7318BE0}" type="datetimeFigureOut">
              <a:rPr lang="pt-BR" smtClean="0"/>
              <a:pPr/>
              <a:t>09/02/2018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7223A-5E7B-4983-9796-4E27CFE86CB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64FD2-452A-48B7-AF66-F1C2B7318BE0}" type="datetimeFigureOut">
              <a:rPr lang="pt-BR" smtClean="0"/>
              <a:pPr/>
              <a:t>09/02/2018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7223A-5E7B-4983-9796-4E27CFE86CB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com Único Canto Aparado e Arredondado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ângulo retângulo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64FD2-452A-48B7-AF66-F1C2B7318BE0}" type="datetimeFigureOut">
              <a:rPr lang="pt-BR" smtClean="0"/>
              <a:pPr/>
              <a:t>09/02/2018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A57223A-5E7B-4983-9796-4E27CFE86CB6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10" name="Forma livre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a livre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D964FD2-452A-48B7-AF66-F1C2B7318BE0}" type="datetimeFigureOut">
              <a:rPr lang="pt-BR" smtClean="0"/>
              <a:pPr/>
              <a:t>09/02/2018</a:t>
            </a:fld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A57223A-5E7B-4983-9796-4E27CFE86CB6}" type="slidenum">
              <a:rPr lang="pt-BR" smtClean="0"/>
              <a:pPr/>
              <a:t>‹nº›</a:t>
            </a:fld>
            <a:endParaRPr lang="pt-BR"/>
          </a:p>
        </p:txBody>
      </p:sp>
      <p:grpSp>
        <p:nvGrpSpPr>
          <p:cNvPr id="2" name="Grupo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orma liv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orma liv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2.wm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4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19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0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22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6.wmf"/><Relationship Id="rId4" Type="http://schemas.openxmlformats.org/officeDocument/2006/relationships/oleObject" Target="../embeddings/oleObject2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8.wmf"/><Relationship Id="rId4" Type="http://schemas.openxmlformats.org/officeDocument/2006/relationships/oleObject" Target="../embeddings/oleObject3.bin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ELETROMAGNETISMO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pt-BR" sz="3600" dirty="0" smtClean="0"/>
              <a:t>Humberto Ribeiro</a:t>
            </a:r>
            <a:endParaRPr lang="pt-BR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/>
          </p:cNvSpPr>
          <p:nvPr/>
        </p:nvSpPr>
        <p:spPr>
          <a:xfrm>
            <a:off x="467544" y="722238"/>
            <a:ext cx="8229600" cy="70676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5. Princípios da Eletrostática</a:t>
            </a:r>
            <a:endParaRPr kumimoji="0" lang="pt-BR" sz="36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CaixaDeTexto 2"/>
          <p:cNvSpPr txBox="1">
            <a:spLocks noChangeArrowheads="1"/>
          </p:cNvSpPr>
          <p:nvPr/>
        </p:nvSpPr>
        <p:spPr bwMode="auto">
          <a:xfrm>
            <a:off x="539552" y="1268760"/>
            <a:ext cx="820891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pt-BR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Princípio da Quantização da Carga Elétrica</a:t>
            </a:r>
            <a:endParaRPr lang="pt-BR" sz="24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7" name="Grupo 6"/>
          <p:cNvGrpSpPr/>
          <p:nvPr/>
        </p:nvGrpSpPr>
        <p:grpSpPr>
          <a:xfrm>
            <a:off x="1707664" y="2700616"/>
            <a:ext cx="576064" cy="576064"/>
            <a:chOff x="3877062" y="3169548"/>
            <a:chExt cx="576064" cy="576064"/>
          </a:xfrm>
        </p:grpSpPr>
        <p:sp>
          <p:nvSpPr>
            <p:cNvPr id="5" name="Elipse 4"/>
            <p:cNvSpPr/>
            <p:nvPr/>
          </p:nvSpPr>
          <p:spPr>
            <a:xfrm>
              <a:off x="3877062" y="3169548"/>
              <a:ext cx="576064" cy="576064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6" name="CaixaDeTexto 5"/>
            <p:cNvSpPr txBox="1"/>
            <p:nvPr/>
          </p:nvSpPr>
          <p:spPr>
            <a:xfrm>
              <a:off x="3923928" y="3275692"/>
              <a:ext cx="50405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dirty="0" smtClean="0">
                  <a:latin typeface="Arial" pitchFamily="34" charset="0"/>
                  <a:cs typeface="Arial" pitchFamily="34" charset="0"/>
                </a:rPr>
                <a:t>6P</a:t>
              </a:r>
              <a:endParaRPr lang="pt-BR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8" name="Elipse 7"/>
          <p:cNvSpPr/>
          <p:nvPr/>
        </p:nvSpPr>
        <p:spPr>
          <a:xfrm>
            <a:off x="1420778" y="2413730"/>
            <a:ext cx="1152128" cy="115212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Elipse 8"/>
          <p:cNvSpPr/>
          <p:nvPr/>
        </p:nvSpPr>
        <p:spPr>
          <a:xfrm>
            <a:off x="2502044" y="2918922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Elipse 9"/>
          <p:cNvSpPr/>
          <p:nvPr/>
        </p:nvSpPr>
        <p:spPr>
          <a:xfrm>
            <a:off x="1360572" y="2923878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Elipse 10"/>
          <p:cNvSpPr/>
          <p:nvPr/>
        </p:nvSpPr>
        <p:spPr>
          <a:xfrm>
            <a:off x="1132786" y="2162300"/>
            <a:ext cx="1728192" cy="165618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Elipse 11"/>
          <p:cNvSpPr/>
          <p:nvPr/>
        </p:nvSpPr>
        <p:spPr>
          <a:xfrm>
            <a:off x="1905784" y="2100918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Elipse 12"/>
          <p:cNvSpPr/>
          <p:nvPr/>
        </p:nvSpPr>
        <p:spPr>
          <a:xfrm>
            <a:off x="1982748" y="3720932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Elipse 13"/>
          <p:cNvSpPr/>
          <p:nvPr/>
        </p:nvSpPr>
        <p:spPr>
          <a:xfrm>
            <a:off x="2771800" y="2932644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Elipse 14"/>
          <p:cNvSpPr/>
          <p:nvPr/>
        </p:nvSpPr>
        <p:spPr>
          <a:xfrm>
            <a:off x="1058828" y="2911312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7" name="CaixaDeTexto 16"/>
          <p:cNvSpPr txBox="1"/>
          <p:nvPr/>
        </p:nvSpPr>
        <p:spPr>
          <a:xfrm>
            <a:off x="1550580" y="3181038"/>
            <a:ext cx="4443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dirty="0" smtClean="0">
                <a:latin typeface="Arial" pitchFamily="34" charset="0"/>
                <a:cs typeface="Arial" pitchFamily="34" charset="0"/>
              </a:rPr>
              <a:t>+6e</a:t>
            </a:r>
            <a:endParaRPr lang="pt-BR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CaixaDeTexto 17"/>
          <p:cNvSpPr txBox="1"/>
          <p:nvPr/>
        </p:nvSpPr>
        <p:spPr>
          <a:xfrm>
            <a:off x="2342668" y="2399983"/>
            <a:ext cx="4058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dirty="0" smtClean="0">
                <a:latin typeface="Arial" pitchFamily="34" charset="0"/>
                <a:cs typeface="Arial" pitchFamily="34" charset="0"/>
              </a:rPr>
              <a:t>-6e</a:t>
            </a:r>
            <a:endParaRPr lang="pt-BR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CaixaDeTexto 20"/>
          <p:cNvSpPr txBox="1">
            <a:spLocks noChangeArrowheads="1"/>
          </p:cNvSpPr>
          <p:nvPr/>
        </p:nvSpPr>
        <p:spPr bwMode="auto">
          <a:xfrm>
            <a:off x="1043608" y="1700808"/>
            <a:ext cx="194421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t-BR" sz="2000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O Carbono (C)</a:t>
            </a:r>
            <a:endParaRPr lang="pt-BR" sz="2000" b="1" dirty="0" smtClean="0">
              <a:solidFill>
                <a:srgbClr val="00B0F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CaixaDeTexto 21"/>
          <p:cNvSpPr txBox="1">
            <a:spLocks noChangeArrowheads="1"/>
          </p:cNvSpPr>
          <p:nvPr/>
        </p:nvSpPr>
        <p:spPr bwMode="auto">
          <a:xfrm>
            <a:off x="3275856" y="2172926"/>
            <a:ext cx="4392488" cy="400110"/>
          </a:xfrm>
          <a:prstGeom prst="rect">
            <a:avLst/>
          </a:prstGeom>
          <a:noFill/>
          <a:ln w="9525" cap="sq" cmpd="dbl">
            <a:noFill/>
            <a:prstDash val="solid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t-BR" sz="2000" dirty="0" smtClean="0">
                <a:latin typeface="Arial" pitchFamily="34" charset="0"/>
                <a:cs typeface="Arial" pitchFamily="34" charset="0"/>
              </a:rPr>
              <a:t>Carga inicial: Q</a:t>
            </a:r>
            <a:r>
              <a:rPr lang="pt-BR" sz="2000" baseline="-25000" dirty="0" smtClean="0">
                <a:latin typeface="Arial" pitchFamily="34" charset="0"/>
                <a:cs typeface="Arial" pitchFamily="34" charset="0"/>
              </a:rPr>
              <a:t>0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 = 0</a:t>
            </a:r>
            <a:endParaRPr lang="pt-BR" sz="20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CaixaDeTexto 23"/>
          <p:cNvSpPr txBox="1"/>
          <p:nvPr/>
        </p:nvSpPr>
        <p:spPr>
          <a:xfrm>
            <a:off x="2339752" y="2388950"/>
            <a:ext cx="4058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dirty="0" smtClean="0">
                <a:latin typeface="Arial" pitchFamily="34" charset="0"/>
                <a:cs typeface="Arial" pitchFamily="34" charset="0"/>
              </a:rPr>
              <a:t>-5e</a:t>
            </a:r>
            <a:endParaRPr lang="pt-BR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CaixaDeTexto 24"/>
          <p:cNvSpPr txBox="1">
            <a:spLocks noChangeArrowheads="1"/>
          </p:cNvSpPr>
          <p:nvPr/>
        </p:nvSpPr>
        <p:spPr bwMode="auto">
          <a:xfrm>
            <a:off x="3275856" y="2564904"/>
            <a:ext cx="4392488" cy="400110"/>
          </a:xfrm>
          <a:prstGeom prst="rect">
            <a:avLst/>
          </a:prstGeom>
          <a:noFill/>
          <a:ln w="9525" cap="sq" cmpd="dbl">
            <a:noFill/>
            <a:prstDash val="solid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t-BR" sz="2000" dirty="0" smtClean="0">
                <a:latin typeface="Arial" pitchFamily="34" charset="0"/>
                <a:cs typeface="Arial" pitchFamily="34" charset="0"/>
              </a:rPr>
              <a:t>Após uma remoção: Q</a:t>
            </a:r>
            <a:r>
              <a:rPr lang="pt-BR" sz="2000" baseline="-25000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 = +1e</a:t>
            </a:r>
            <a:endParaRPr lang="pt-BR" sz="20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CaixaDeTexto 25"/>
          <p:cNvSpPr txBox="1"/>
          <p:nvPr/>
        </p:nvSpPr>
        <p:spPr>
          <a:xfrm>
            <a:off x="2339752" y="2388950"/>
            <a:ext cx="4058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dirty="0" smtClean="0">
                <a:latin typeface="Arial" pitchFamily="34" charset="0"/>
                <a:cs typeface="Arial" pitchFamily="34" charset="0"/>
              </a:rPr>
              <a:t>-4e</a:t>
            </a:r>
            <a:endParaRPr lang="pt-BR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CaixaDeTexto 26"/>
          <p:cNvSpPr txBox="1">
            <a:spLocks noChangeArrowheads="1"/>
          </p:cNvSpPr>
          <p:nvPr/>
        </p:nvSpPr>
        <p:spPr bwMode="auto">
          <a:xfrm>
            <a:off x="3275856" y="2996952"/>
            <a:ext cx="4392488" cy="400110"/>
          </a:xfrm>
          <a:prstGeom prst="rect">
            <a:avLst/>
          </a:prstGeom>
          <a:noFill/>
          <a:ln w="9525" cap="sq" cmpd="dbl">
            <a:noFill/>
            <a:prstDash val="solid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t-BR" sz="2000" dirty="0" smtClean="0">
                <a:latin typeface="Arial" pitchFamily="34" charset="0"/>
                <a:cs typeface="Arial" pitchFamily="34" charset="0"/>
              </a:rPr>
              <a:t>Após duas remoções: Q</a:t>
            </a:r>
            <a:r>
              <a:rPr lang="pt-BR" sz="2000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 = +2e</a:t>
            </a:r>
            <a:endParaRPr lang="pt-BR" sz="20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CaixaDeTexto 27"/>
          <p:cNvSpPr txBox="1">
            <a:spLocks noChangeArrowheads="1"/>
          </p:cNvSpPr>
          <p:nvPr/>
        </p:nvSpPr>
        <p:spPr bwMode="auto">
          <a:xfrm>
            <a:off x="3275856" y="3429000"/>
            <a:ext cx="4392488" cy="400110"/>
          </a:xfrm>
          <a:prstGeom prst="rect">
            <a:avLst/>
          </a:prstGeom>
          <a:noFill/>
          <a:ln w="9525" cap="sq" cmpd="dbl">
            <a:noFill/>
            <a:prstDash val="solid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t-BR" sz="2000" dirty="0" smtClean="0">
                <a:latin typeface="Arial" pitchFamily="34" charset="0"/>
                <a:cs typeface="Arial" pitchFamily="34" charset="0"/>
              </a:rPr>
              <a:t>Após “n” remoções: </a:t>
            </a:r>
            <a:r>
              <a:rPr lang="pt-BR" sz="2000" dirty="0" err="1" smtClean="0">
                <a:latin typeface="Arial" pitchFamily="34" charset="0"/>
                <a:cs typeface="Arial" pitchFamily="34" charset="0"/>
              </a:rPr>
              <a:t>Q</a:t>
            </a:r>
            <a:r>
              <a:rPr lang="pt-BR" sz="2000" baseline="-25000" dirty="0" err="1" smtClean="0">
                <a:latin typeface="Arial" pitchFamily="34" charset="0"/>
                <a:cs typeface="Arial" pitchFamily="34" charset="0"/>
              </a:rPr>
              <a:t>n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 = +</a:t>
            </a:r>
            <a:r>
              <a:rPr lang="pt-BR" sz="2000" dirty="0" err="1" smtClean="0">
                <a:latin typeface="Arial" pitchFamily="34" charset="0"/>
                <a:cs typeface="Arial" pitchFamily="34" charset="0"/>
              </a:rPr>
              <a:t>ne</a:t>
            </a:r>
            <a:endParaRPr lang="pt-BR" sz="20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CaixaDeTexto 28"/>
          <p:cNvSpPr txBox="1">
            <a:spLocks noChangeArrowheads="1"/>
          </p:cNvSpPr>
          <p:nvPr/>
        </p:nvSpPr>
        <p:spPr bwMode="auto">
          <a:xfrm>
            <a:off x="1475656" y="3973126"/>
            <a:ext cx="6192688" cy="769441"/>
          </a:xfrm>
          <a:prstGeom prst="rect">
            <a:avLst/>
          </a:prstGeom>
          <a:solidFill>
            <a:srgbClr val="FFFF00"/>
          </a:solidFill>
          <a:ln w="19050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t-BR" sz="2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 carga elétrica de um corpo é sempre igual a um múltiplo inteiro da carga elementar.</a:t>
            </a:r>
            <a:endParaRPr lang="pt-BR" sz="22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8914" name="Object 2"/>
          <p:cNvGraphicFramePr>
            <a:graphicFrameLocks noChangeAspect="1"/>
          </p:cNvGraphicFramePr>
          <p:nvPr/>
        </p:nvGraphicFramePr>
        <p:xfrm>
          <a:off x="3779912" y="4941516"/>
          <a:ext cx="1290932" cy="431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15" name="Equação" r:id="rId3" imgW="457200" imgH="152280" progId="Equation.3">
                  <p:embed/>
                </p:oleObj>
              </mc:Choice>
              <mc:Fallback>
                <p:oleObj name="Equação" r:id="rId3" imgW="457200" imgH="1522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79912" y="4941516"/>
                        <a:ext cx="1290932" cy="431700"/>
                      </a:xfrm>
                      <a:prstGeom prst="rect">
                        <a:avLst/>
                      </a:prstGeom>
                      <a:solidFill>
                        <a:schemeClr val="accent2">
                          <a:alpha val="30000"/>
                        </a:schemeClr>
                      </a:solidFill>
                      <a:ln w="38100" cmpd="dbl">
                        <a:solidFill>
                          <a:schemeClr val="accent2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" name="CaixaDeTexto 29"/>
          <p:cNvSpPr txBox="1">
            <a:spLocks noChangeArrowheads="1"/>
          </p:cNvSpPr>
          <p:nvPr/>
        </p:nvSpPr>
        <p:spPr bwMode="auto">
          <a:xfrm>
            <a:off x="539552" y="5517232"/>
            <a:ext cx="8136903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pt-BR" sz="2000" dirty="0" smtClean="0">
                <a:latin typeface="Arial" pitchFamily="34" charset="0"/>
                <a:cs typeface="Arial" pitchFamily="34" charset="0"/>
              </a:rPr>
              <a:t>n </a:t>
            </a:r>
            <a:r>
              <a:rPr lang="pt-BR" sz="2000" dirty="0" smtClean="0">
                <a:latin typeface="Arial" pitchFamily="34" charset="0"/>
                <a:cs typeface="Arial" pitchFamily="34" charset="0"/>
                <a:sym typeface="Symbol"/>
              </a:rPr>
              <a:t> número de elétrons removidos</a:t>
            </a:r>
          </a:p>
          <a:p>
            <a:pPr algn="just"/>
            <a:r>
              <a:rPr lang="pt-BR" sz="2000" dirty="0" smtClean="0">
                <a:latin typeface="Arial" pitchFamily="34" charset="0"/>
                <a:cs typeface="Arial" pitchFamily="34" charset="0"/>
                <a:sym typeface="Symbol"/>
              </a:rPr>
              <a:t>e  carga elementar = 1,6  10</a:t>
            </a:r>
            <a:r>
              <a:rPr lang="pt-BR" sz="2000" baseline="30000" dirty="0" smtClean="0">
                <a:latin typeface="Arial" pitchFamily="34" charset="0"/>
                <a:cs typeface="Arial" pitchFamily="34" charset="0"/>
                <a:sym typeface="Symbol"/>
              </a:rPr>
              <a:t>-19</a:t>
            </a:r>
            <a:r>
              <a:rPr lang="pt-BR" sz="2000" dirty="0" smtClean="0">
                <a:latin typeface="Arial" pitchFamily="34" charset="0"/>
                <a:cs typeface="Arial" pitchFamily="34" charset="0"/>
                <a:sym typeface="Symbol"/>
              </a:rPr>
              <a:t> C</a:t>
            </a:r>
            <a:endParaRPr lang="pt-BR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 tmFilter="0,0; .5, 1; 1, 1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xit" presetSubtype="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7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2000"/>
                            </p:stCondLst>
                            <p:childTnLst>
                              <p:par>
                                <p:cTn id="76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 tmFilter="0,0; .5, 1; 1, 1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xit" presetSubtype="1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6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2000"/>
                            </p:stCondLst>
                            <p:childTnLst>
                              <p:par>
                                <p:cTn id="9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500" tmFilter="0,0; .5, 1; 1, 1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500" tmFilter="0,0; .5, 1; 1, 1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" dur="500" tmFilter="0,0; .5, 1; 1, 1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3950"/>
                            </p:stCondLst>
                            <p:childTnLst>
                              <p:par>
                                <p:cTn id="121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5950"/>
                            </p:stCondLst>
                            <p:childTnLst>
                              <p:par>
                                <p:cTn id="138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4" dur="500" tmFilter="0,0; .5, 1; 1, 1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4" grpId="1" animBg="1"/>
      <p:bldP spid="15" grpId="0" animBg="1"/>
      <p:bldP spid="15" grpId="1" animBg="1"/>
      <p:bldP spid="17" grpId="0"/>
      <p:bldP spid="18" grpId="0"/>
      <p:bldP spid="18" grpId="1"/>
      <p:bldP spid="21" grpId="0"/>
      <p:bldP spid="22" grpId="0"/>
      <p:bldP spid="24" grpId="0"/>
      <p:bldP spid="24" grpId="1"/>
      <p:bldP spid="25" grpId="0"/>
      <p:bldP spid="26" grpId="0"/>
      <p:bldP spid="27" grpId="0"/>
      <p:bldP spid="28" grpId="0"/>
      <p:bldP spid="29" grpId="0" animBg="1"/>
      <p:bldP spid="3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>
            <a:spLocks noChangeArrowheads="1"/>
          </p:cNvSpPr>
          <p:nvPr/>
        </p:nvSpPr>
        <p:spPr bwMode="auto">
          <a:xfrm>
            <a:off x="467544" y="980728"/>
            <a:ext cx="820891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pt-BR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Princípio da Atração e Repulsão</a:t>
            </a:r>
            <a:endParaRPr lang="pt-BR" sz="24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aixaDeTexto 2"/>
          <p:cNvSpPr txBox="1">
            <a:spLocks noChangeArrowheads="1"/>
          </p:cNvSpPr>
          <p:nvPr/>
        </p:nvSpPr>
        <p:spPr bwMode="auto">
          <a:xfrm>
            <a:off x="1691680" y="1579439"/>
            <a:ext cx="5544616" cy="769441"/>
          </a:xfrm>
          <a:prstGeom prst="rect">
            <a:avLst/>
          </a:prstGeom>
          <a:solidFill>
            <a:srgbClr val="FFFF00"/>
          </a:solidFill>
          <a:ln w="19050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t-BR" sz="2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Cargas de mesmo sinal se repelem e cargas de sinais opostos se atraem.</a:t>
            </a:r>
            <a:endParaRPr lang="pt-BR" sz="22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1986" name="Picture 2" descr="Resultado de imagem para atraçao e repulsao de cargas eletricas"/>
          <p:cNvPicPr>
            <a:picLocks noChangeAspect="1" noChangeArrowheads="1"/>
          </p:cNvPicPr>
          <p:nvPr/>
        </p:nvPicPr>
        <p:blipFill>
          <a:blip r:embed="rId2" cstate="print">
            <a:lum contrast="10000"/>
          </a:blip>
          <a:srcRect/>
          <a:stretch>
            <a:fillRect/>
          </a:stretch>
        </p:blipFill>
        <p:spPr bwMode="auto">
          <a:xfrm>
            <a:off x="1309012" y="2420888"/>
            <a:ext cx="6287324" cy="392957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800"/>
                            </p:stCondLst>
                            <p:childTnLst>
                              <p:par>
                                <p:cTn id="13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150"/>
                            </p:stCondLst>
                            <p:childTnLst>
                              <p:par>
                                <p:cTn id="2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419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>
            <a:spLocks noChangeArrowheads="1"/>
          </p:cNvSpPr>
          <p:nvPr/>
        </p:nvSpPr>
        <p:spPr bwMode="auto">
          <a:xfrm>
            <a:off x="467544" y="980728"/>
            <a:ext cx="820891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pt-BR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Princípio da Conservação da Carga Elétrica</a:t>
            </a:r>
            <a:endParaRPr lang="pt-BR" sz="24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aixaDeTexto 2"/>
          <p:cNvSpPr txBox="1">
            <a:spLocks noChangeArrowheads="1"/>
          </p:cNvSpPr>
          <p:nvPr/>
        </p:nvSpPr>
        <p:spPr bwMode="auto">
          <a:xfrm>
            <a:off x="1547664" y="2708920"/>
            <a:ext cx="5832648" cy="769441"/>
          </a:xfrm>
          <a:prstGeom prst="rect">
            <a:avLst/>
          </a:prstGeom>
          <a:solidFill>
            <a:srgbClr val="FFFF00"/>
          </a:solidFill>
          <a:ln w="19050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t-BR" sz="2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Em sistemas eletricamente isolados a carga elétrica permanece constante</a:t>
            </a:r>
            <a:endParaRPr lang="pt-BR" sz="22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aixaDeTexto 3"/>
          <p:cNvSpPr txBox="1">
            <a:spLocks noChangeArrowheads="1"/>
          </p:cNvSpPr>
          <p:nvPr/>
        </p:nvSpPr>
        <p:spPr bwMode="auto">
          <a:xfrm>
            <a:off x="467544" y="1484784"/>
            <a:ext cx="6192688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t-BR" sz="2200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Sistemas Eletricamente Isolados </a:t>
            </a:r>
            <a:endParaRPr lang="pt-BR" sz="2200" b="1" dirty="0" smtClean="0">
              <a:solidFill>
                <a:srgbClr val="00B0F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aixaDeTexto 4"/>
          <p:cNvSpPr txBox="1">
            <a:spLocks noChangeArrowheads="1"/>
          </p:cNvSpPr>
          <p:nvPr/>
        </p:nvSpPr>
        <p:spPr bwMode="auto">
          <a:xfrm>
            <a:off x="539552" y="1844824"/>
            <a:ext cx="8136903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pt-BR" sz="2000" dirty="0" smtClean="0"/>
              <a:t>	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São sistemas que não doam nem recebem carga elétrica do meio externo.</a:t>
            </a:r>
            <a:endParaRPr lang="pt-BR" sz="20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4033" name="Object 1"/>
          <p:cNvGraphicFramePr>
            <a:graphicFrameLocks noChangeAspect="1"/>
          </p:cNvGraphicFramePr>
          <p:nvPr/>
        </p:nvGraphicFramePr>
        <p:xfrm>
          <a:off x="3636963" y="3662363"/>
          <a:ext cx="1577975" cy="53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34" name="Equação" r:id="rId3" imgW="558720" imgH="190440" progId="Equation.3">
                  <p:embed/>
                </p:oleObj>
              </mc:Choice>
              <mc:Fallback>
                <p:oleObj name="Equação" r:id="rId3" imgW="558720" imgH="190440" progId="Equation.3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6963" y="3662363"/>
                        <a:ext cx="1577975" cy="539750"/>
                      </a:xfrm>
                      <a:prstGeom prst="rect">
                        <a:avLst/>
                      </a:prstGeom>
                      <a:solidFill>
                        <a:schemeClr val="accent2">
                          <a:alpha val="30000"/>
                        </a:schemeClr>
                      </a:solidFill>
                      <a:ln w="38100" cmpd="dbl">
                        <a:solidFill>
                          <a:schemeClr val="accent2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900"/>
                            </p:stCondLst>
                            <p:childTnLst>
                              <p:par>
                                <p:cTn id="22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600"/>
                            </p:stCondLst>
                            <p:childTnLst>
                              <p:par>
                                <p:cTn id="39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40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40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40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403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40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403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40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403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40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403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403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/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/>
          </p:cNvSpPr>
          <p:nvPr/>
        </p:nvSpPr>
        <p:spPr>
          <a:xfrm>
            <a:off x="467544" y="692696"/>
            <a:ext cx="8229600" cy="70676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3600" dirty="0" smtClean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6</a:t>
            </a:r>
            <a:r>
              <a:rPr kumimoji="0" lang="pt-BR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 Processos de Eletrização</a:t>
            </a:r>
            <a:endParaRPr kumimoji="0" lang="pt-BR" sz="36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CaixaDeTexto 3"/>
          <p:cNvSpPr txBox="1">
            <a:spLocks noChangeArrowheads="1"/>
          </p:cNvSpPr>
          <p:nvPr/>
        </p:nvSpPr>
        <p:spPr bwMode="auto">
          <a:xfrm>
            <a:off x="539552" y="1136938"/>
            <a:ext cx="8136903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pt-BR" sz="2000" dirty="0" smtClean="0"/>
              <a:t>	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São todos os procedimentos capazes de deixar um corpo eletrizado.</a:t>
            </a:r>
            <a:endParaRPr lang="pt-BR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aixaDeTexto 4"/>
          <p:cNvSpPr txBox="1">
            <a:spLocks noChangeArrowheads="1"/>
          </p:cNvSpPr>
          <p:nvPr/>
        </p:nvSpPr>
        <p:spPr bwMode="auto">
          <a:xfrm>
            <a:off x="467544" y="1772816"/>
            <a:ext cx="820891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pt-BR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Eletrização por Atrito</a:t>
            </a:r>
            <a:endParaRPr lang="pt-BR" sz="24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3010" name="Picture 2" descr="Imagem relacionada"/>
          <p:cNvPicPr>
            <a:picLocks noChangeAspect="1" noChangeArrowheads="1"/>
          </p:cNvPicPr>
          <p:nvPr/>
        </p:nvPicPr>
        <p:blipFill>
          <a:blip r:embed="rId2" cstate="print">
            <a:lum bright="-20000" contrast="40000"/>
          </a:blip>
          <a:srcRect l="2610" t="17730" b="15780"/>
          <a:stretch>
            <a:fillRect/>
          </a:stretch>
        </p:blipFill>
        <p:spPr bwMode="auto">
          <a:xfrm>
            <a:off x="539552" y="2204864"/>
            <a:ext cx="8060854" cy="1080120"/>
          </a:xfrm>
          <a:prstGeom prst="rect">
            <a:avLst/>
          </a:prstGeom>
          <a:noFill/>
        </p:spPr>
      </p:pic>
      <p:sp>
        <p:nvSpPr>
          <p:cNvPr id="7" name="CaixaDeTexto 6"/>
          <p:cNvSpPr txBox="1">
            <a:spLocks noChangeArrowheads="1"/>
          </p:cNvSpPr>
          <p:nvPr/>
        </p:nvSpPr>
        <p:spPr bwMode="auto">
          <a:xfrm>
            <a:off x="467544" y="3244914"/>
            <a:ext cx="6192688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t-BR" sz="2200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Características</a:t>
            </a:r>
            <a:endParaRPr lang="pt-BR" sz="2200" b="1" dirty="0" smtClean="0">
              <a:solidFill>
                <a:srgbClr val="00B0F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CaixaDeTexto 7"/>
          <p:cNvSpPr txBox="1">
            <a:spLocks noChangeArrowheads="1"/>
          </p:cNvSpPr>
          <p:nvPr/>
        </p:nvSpPr>
        <p:spPr bwMode="auto">
          <a:xfrm>
            <a:off x="539552" y="3545140"/>
            <a:ext cx="813690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 Os corpos ficam com cargas de mesmo valor e sinais opostos.</a:t>
            </a:r>
          </a:p>
        </p:txBody>
      </p:sp>
      <p:sp>
        <p:nvSpPr>
          <p:cNvPr id="9" name="CaixaDeTexto 8"/>
          <p:cNvSpPr txBox="1">
            <a:spLocks noChangeArrowheads="1"/>
          </p:cNvSpPr>
          <p:nvPr/>
        </p:nvSpPr>
        <p:spPr bwMode="auto">
          <a:xfrm>
            <a:off x="539552" y="3852916"/>
            <a:ext cx="813690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 Após o atrito os corpos se atraem.</a:t>
            </a:r>
          </a:p>
        </p:txBody>
      </p:sp>
      <p:sp>
        <p:nvSpPr>
          <p:cNvPr id="10" name="CaixaDeTexto 9"/>
          <p:cNvSpPr txBox="1">
            <a:spLocks noChangeArrowheads="1"/>
          </p:cNvSpPr>
          <p:nvPr/>
        </p:nvSpPr>
        <p:spPr bwMode="auto">
          <a:xfrm>
            <a:off x="539552" y="4181018"/>
            <a:ext cx="813690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 Ocorre a conservação da carga elétrica porque o sistema é isolado</a:t>
            </a:r>
          </a:p>
        </p:txBody>
      </p:sp>
      <p:grpSp>
        <p:nvGrpSpPr>
          <p:cNvPr id="13" name="Grupo 12"/>
          <p:cNvGrpSpPr/>
          <p:nvPr/>
        </p:nvGrpSpPr>
        <p:grpSpPr>
          <a:xfrm>
            <a:off x="1403648" y="4581128"/>
            <a:ext cx="6480720" cy="1893487"/>
            <a:chOff x="1259632" y="4301480"/>
            <a:chExt cx="6984776" cy="2389159"/>
          </a:xfrm>
        </p:grpSpPr>
        <p:pic>
          <p:nvPicPr>
            <p:cNvPr id="43012" name="Picture 4" descr="Imagem relacionada"/>
            <p:cNvPicPr>
              <a:picLocks noChangeAspect="1" noChangeArrowheads="1"/>
            </p:cNvPicPr>
            <p:nvPr/>
          </p:nvPicPr>
          <p:blipFill>
            <a:blip r:embed="rId3" cstate="print"/>
            <a:srcRect l="3373" t="29647" r="3644" b="44351"/>
            <a:stretch>
              <a:fillRect/>
            </a:stretch>
          </p:blipFill>
          <p:spPr bwMode="auto">
            <a:xfrm>
              <a:off x="1403648" y="5301208"/>
              <a:ext cx="6624736" cy="1389431"/>
            </a:xfrm>
            <a:prstGeom prst="rect">
              <a:avLst/>
            </a:prstGeom>
            <a:noFill/>
          </p:spPr>
        </p:pic>
        <p:pic>
          <p:nvPicPr>
            <p:cNvPr id="12" name="Picture 4" descr="Imagem relacionada"/>
            <p:cNvPicPr>
              <a:picLocks noChangeAspect="1" noChangeArrowheads="1"/>
            </p:cNvPicPr>
            <p:nvPr/>
          </p:nvPicPr>
          <p:blipFill>
            <a:blip r:embed="rId3" cstate="print"/>
            <a:srcRect l="2362" r="-399" b="78596"/>
            <a:stretch>
              <a:fillRect/>
            </a:stretch>
          </p:blipFill>
          <p:spPr bwMode="auto">
            <a:xfrm>
              <a:off x="1259632" y="4301480"/>
              <a:ext cx="6984776" cy="1143744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450"/>
                            </p:stCondLst>
                            <p:childTnLst>
                              <p:par>
                                <p:cTn id="2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430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 tmFilter="0,0; .5, 1; 1, 1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 tmFilter="0,0; .5, 1; 1, 1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 tmFilter="0,0; .5, 1; 1, 1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 tmFilter="0,0; .5, 1; 1, 1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  <p:bldP spid="8" grpId="0"/>
      <p:bldP spid="9" grpId="0"/>
      <p:bldP spid="1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>
            <a:spLocks noChangeArrowheads="1"/>
          </p:cNvSpPr>
          <p:nvPr/>
        </p:nvSpPr>
        <p:spPr bwMode="auto">
          <a:xfrm>
            <a:off x="467544" y="764704"/>
            <a:ext cx="820891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pt-BR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Eletrização por Contato de Condutores Idênticos</a:t>
            </a:r>
            <a:endParaRPr lang="pt-BR" sz="24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5058" name="Picture 2" descr="Resultado de imagem para eletrização por contato"/>
          <p:cNvPicPr>
            <a:picLocks noChangeAspect="1" noChangeArrowheads="1"/>
          </p:cNvPicPr>
          <p:nvPr/>
        </p:nvPicPr>
        <p:blipFill>
          <a:blip r:embed="rId3" cstate="print"/>
          <a:srcRect l="4326" t="50399" r="72049" b="20201"/>
          <a:stretch>
            <a:fillRect/>
          </a:stretch>
        </p:blipFill>
        <p:spPr bwMode="auto">
          <a:xfrm>
            <a:off x="539552" y="1124744"/>
            <a:ext cx="1928786" cy="1800200"/>
          </a:xfrm>
          <a:prstGeom prst="rect">
            <a:avLst/>
          </a:prstGeom>
          <a:noFill/>
        </p:spPr>
      </p:pic>
      <p:pic>
        <p:nvPicPr>
          <p:cNvPr id="4" name="Picture 2" descr="Resultado de imagem para eletrização por contato"/>
          <p:cNvPicPr>
            <a:picLocks noChangeAspect="1" noChangeArrowheads="1"/>
          </p:cNvPicPr>
          <p:nvPr/>
        </p:nvPicPr>
        <p:blipFill>
          <a:blip r:embed="rId3" cstate="print"/>
          <a:srcRect l="69687" t="50399" r="3538" b="20201"/>
          <a:stretch>
            <a:fillRect/>
          </a:stretch>
        </p:blipFill>
        <p:spPr bwMode="auto">
          <a:xfrm>
            <a:off x="6372200" y="1124744"/>
            <a:ext cx="2185957" cy="1800200"/>
          </a:xfrm>
          <a:prstGeom prst="rect">
            <a:avLst/>
          </a:prstGeom>
          <a:noFill/>
        </p:spPr>
      </p:pic>
      <p:pic>
        <p:nvPicPr>
          <p:cNvPr id="5" name="Picture 2" descr="Resultado de imagem para eletrização por contato"/>
          <p:cNvPicPr>
            <a:picLocks noChangeAspect="1" noChangeArrowheads="1"/>
          </p:cNvPicPr>
          <p:nvPr/>
        </p:nvPicPr>
        <p:blipFill>
          <a:blip r:embed="rId3" cstate="print"/>
          <a:srcRect l="35734" t="50399" r="38279" b="20201"/>
          <a:stretch>
            <a:fillRect/>
          </a:stretch>
        </p:blipFill>
        <p:spPr bwMode="auto">
          <a:xfrm>
            <a:off x="3419872" y="1124744"/>
            <a:ext cx="2121664" cy="1800200"/>
          </a:xfrm>
          <a:prstGeom prst="rect">
            <a:avLst/>
          </a:prstGeom>
          <a:noFill/>
        </p:spPr>
      </p:pic>
      <p:sp>
        <p:nvSpPr>
          <p:cNvPr id="6" name="CaixaDeTexto 5"/>
          <p:cNvSpPr txBox="1">
            <a:spLocks noChangeArrowheads="1"/>
          </p:cNvSpPr>
          <p:nvPr/>
        </p:nvSpPr>
        <p:spPr bwMode="auto">
          <a:xfrm>
            <a:off x="467544" y="2780928"/>
            <a:ext cx="6192688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t-BR" sz="2200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Características</a:t>
            </a:r>
            <a:endParaRPr lang="pt-BR" sz="2200" b="1" dirty="0" smtClean="0">
              <a:solidFill>
                <a:srgbClr val="00B0F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CaixaDeTexto 6"/>
          <p:cNvSpPr txBox="1">
            <a:spLocks noChangeArrowheads="1"/>
          </p:cNvSpPr>
          <p:nvPr/>
        </p:nvSpPr>
        <p:spPr bwMode="auto">
          <a:xfrm>
            <a:off x="539552" y="3068960"/>
            <a:ext cx="813690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 Os corpos ficam com cargas iguais.</a:t>
            </a:r>
          </a:p>
        </p:txBody>
      </p:sp>
      <p:sp>
        <p:nvSpPr>
          <p:cNvPr id="8" name="CaixaDeTexto 7"/>
          <p:cNvSpPr txBox="1">
            <a:spLocks noChangeArrowheads="1"/>
          </p:cNvSpPr>
          <p:nvPr/>
        </p:nvSpPr>
        <p:spPr bwMode="auto">
          <a:xfrm>
            <a:off x="539552" y="3376736"/>
            <a:ext cx="813690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 Após o contato os corpos se repelem.</a:t>
            </a:r>
          </a:p>
        </p:txBody>
      </p:sp>
      <p:sp>
        <p:nvSpPr>
          <p:cNvPr id="9" name="CaixaDeTexto 8"/>
          <p:cNvSpPr txBox="1">
            <a:spLocks noChangeArrowheads="1"/>
          </p:cNvSpPr>
          <p:nvPr/>
        </p:nvSpPr>
        <p:spPr bwMode="auto">
          <a:xfrm>
            <a:off x="539552" y="3704838"/>
            <a:ext cx="813690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 Ocorre a conservação da carga elétrica porque o sistema é isolado</a:t>
            </a:r>
          </a:p>
        </p:txBody>
      </p:sp>
      <p:sp>
        <p:nvSpPr>
          <p:cNvPr id="10" name="CaixaDeTexto 9"/>
          <p:cNvSpPr txBox="1">
            <a:spLocks noChangeArrowheads="1"/>
          </p:cNvSpPr>
          <p:nvPr/>
        </p:nvSpPr>
        <p:spPr bwMode="auto">
          <a:xfrm>
            <a:off x="467544" y="4077072"/>
            <a:ext cx="6192688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t-BR" sz="2200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Caso Geral</a:t>
            </a:r>
            <a:endParaRPr lang="pt-BR" sz="2200" b="1" dirty="0" smtClean="0">
              <a:solidFill>
                <a:srgbClr val="00B0F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2" name="Grupo 31"/>
          <p:cNvGrpSpPr/>
          <p:nvPr/>
        </p:nvGrpSpPr>
        <p:grpSpPr>
          <a:xfrm>
            <a:off x="467544" y="4426659"/>
            <a:ext cx="2268277" cy="738664"/>
            <a:chOff x="467544" y="4787860"/>
            <a:chExt cx="2268277" cy="738664"/>
          </a:xfrm>
        </p:grpSpPr>
        <p:grpSp>
          <p:nvGrpSpPr>
            <p:cNvPr id="18" name="Grupo 17"/>
            <p:cNvGrpSpPr/>
            <p:nvPr/>
          </p:nvGrpSpPr>
          <p:grpSpPr>
            <a:xfrm>
              <a:off x="467544" y="4787860"/>
              <a:ext cx="1044141" cy="729372"/>
              <a:chOff x="1439627" y="5219908"/>
              <a:chExt cx="1044141" cy="729372"/>
            </a:xfrm>
          </p:grpSpPr>
          <p:grpSp>
            <p:nvGrpSpPr>
              <p:cNvPr id="13" name="Grupo 12"/>
              <p:cNvGrpSpPr/>
              <p:nvPr/>
            </p:nvGrpSpPr>
            <p:grpSpPr>
              <a:xfrm>
                <a:off x="1835696" y="5301208"/>
                <a:ext cx="648072" cy="648072"/>
                <a:chOff x="1835696" y="5301208"/>
                <a:chExt cx="648072" cy="648072"/>
              </a:xfrm>
            </p:grpSpPr>
            <p:pic>
              <p:nvPicPr>
                <p:cNvPr id="45060" name="Picture 4" descr="Imagem relacionada"/>
                <p:cNvPicPr>
                  <a:picLocks noChangeAspect="1" noChangeArrowheads="1"/>
                </p:cNvPicPr>
                <p:nvPr/>
              </p:nvPicPr>
              <p:blipFill>
                <a:blip r:embed="rId4" cstate="print"/>
                <a:srcRect l="12600" t="12999" r="11801" b="11402"/>
                <a:stretch>
                  <a:fillRect/>
                </a:stretch>
              </p:blipFill>
              <p:spPr bwMode="auto">
                <a:xfrm>
                  <a:off x="1835696" y="5301208"/>
                  <a:ext cx="648072" cy="648072"/>
                </a:xfrm>
                <a:prstGeom prst="rect">
                  <a:avLst/>
                </a:prstGeom>
                <a:noFill/>
              </p:spPr>
            </p:pic>
            <p:sp>
              <p:nvSpPr>
                <p:cNvPr id="12" name="CaixaDeTexto 11"/>
                <p:cNvSpPr txBox="1"/>
                <p:nvPr/>
              </p:nvSpPr>
              <p:spPr>
                <a:xfrm>
                  <a:off x="1979712" y="5445224"/>
                  <a:ext cx="35137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pt-BR" b="1" dirty="0" smtClean="0">
                      <a:solidFill>
                        <a:srgbClr val="FF0000"/>
                      </a:solidFill>
                      <a:latin typeface="Arial" pitchFamily="34" charset="0"/>
                      <a:cs typeface="Arial" pitchFamily="34" charset="0"/>
                    </a:rPr>
                    <a:t>A</a:t>
                  </a:r>
                  <a:endParaRPr lang="pt-BR" b="1" dirty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17" name="CaixaDeTexto 16"/>
              <p:cNvSpPr txBox="1"/>
              <p:nvPr/>
            </p:nvSpPr>
            <p:spPr>
              <a:xfrm>
                <a:off x="1439627" y="5219908"/>
                <a:ext cx="46807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pt-BR" dirty="0" smtClean="0">
                    <a:latin typeface="Arial" pitchFamily="34" charset="0"/>
                    <a:cs typeface="Arial" pitchFamily="34" charset="0"/>
                  </a:rPr>
                  <a:t>Q</a:t>
                </a:r>
                <a:r>
                  <a:rPr lang="pt-BR" baseline="-25000" dirty="0" smtClean="0">
                    <a:latin typeface="Arial" pitchFamily="34" charset="0"/>
                    <a:cs typeface="Arial" pitchFamily="34" charset="0"/>
                  </a:rPr>
                  <a:t>A</a:t>
                </a:r>
                <a:endParaRPr lang="pt-BR" baseline="-25000" dirty="0"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19" name="Grupo 18"/>
            <p:cNvGrpSpPr/>
            <p:nvPr/>
          </p:nvGrpSpPr>
          <p:grpSpPr>
            <a:xfrm>
              <a:off x="1691680" y="4797152"/>
              <a:ext cx="1044141" cy="729372"/>
              <a:chOff x="1439627" y="5219908"/>
              <a:chExt cx="1044141" cy="729372"/>
            </a:xfrm>
          </p:grpSpPr>
          <p:grpSp>
            <p:nvGrpSpPr>
              <p:cNvPr id="20" name="Grupo 19"/>
              <p:cNvGrpSpPr/>
              <p:nvPr/>
            </p:nvGrpSpPr>
            <p:grpSpPr>
              <a:xfrm>
                <a:off x="1835696" y="5301208"/>
                <a:ext cx="648072" cy="648072"/>
                <a:chOff x="1835696" y="5301208"/>
                <a:chExt cx="648072" cy="648072"/>
              </a:xfrm>
            </p:grpSpPr>
            <p:pic>
              <p:nvPicPr>
                <p:cNvPr id="22" name="Picture 4" descr="Imagem relacionada"/>
                <p:cNvPicPr>
                  <a:picLocks noChangeAspect="1" noChangeArrowheads="1"/>
                </p:cNvPicPr>
                <p:nvPr/>
              </p:nvPicPr>
              <p:blipFill>
                <a:blip r:embed="rId4" cstate="print"/>
                <a:srcRect l="12600" t="12999" r="11801" b="11402"/>
                <a:stretch>
                  <a:fillRect/>
                </a:stretch>
              </p:blipFill>
              <p:spPr bwMode="auto">
                <a:xfrm>
                  <a:off x="1835696" y="5301208"/>
                  <a:ext cx="648072" cy="648072"/>
                </a:xfrm>
                <a:prstGeom prst="rect">
                  <a:avLst/>
                </a:prstGeom>
                <a:noFill/>
              </p:spPr>
            </p:pic>
            <p:sp>
              <p:nvSpPr>
                <p:cNvPr id="23" name="CaixaDeTexto 22"/>
                <p:cNvSpPr txBox="1"/>
                <p:nvPr/>
              </p:nvSpPr>
              <p:spPr>
                <a:xfrm>
                  <a:off x="1979712" y="5445224"/>
                  <a:ext cx="35137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pt-BR" b="1" dirty="0" smtClean="0">
                      <a:solidFill>
                        <a:srgbClr val="FF0000"/>
                      </a:solidFill>
                      <a:latin typeface="Arial" pitchFamily="34" charset="0"/>
                      <a:cs typeface="Arial" pitchFamily="34" charset="0"/>
                    </a:rPr>
                    <a:t>B</a:t>
                  </a:r>
                  <a:endParaRPr lang="pt-BR" b="1" dirty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21" name="CaixaDeTexto 20"/>
              <p:cNvSpPr txBox="1"/>
              <p:nvPr/>
            </p:nvSpPr>
            <p:spPr>
              <a:xfrm>
                <a:off x="1439627" y="5219908"/>
                <a:ext cx="46807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pt-BR" dirty="0" smtClean="0">
                    <a:latin typeface="Arial" pitchFamily="34" charset="0"/>
                    <a:cs typeface="Arial" pitchFamily="34" charset="0"/>
                  </a:rPr>
                  <a:t>Q</a:t>
                </a:r>
                <a:r>
                  <a:rPr lang="pt-BR" baseline="-25000" dirty="0" smtClean="0">
                    <a:latin typeface="Arial" pitchFamily="34" charset="0"/>
                    <a:cs typeface="Arial" pitchFamily="34" charset="0"/>
                  </a:rPr>
                  <a:t>B</a:t>
                </a:r>
                <a:endParaRPr lang="pt-BR" baseline="-25000" dirty="0"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pSp>
        <p:nvGrpSpPr>
          <p:cNvPr id="44" name="Grupo 43"/>
          <p:cNvGrpSpPr/>
          <p:nvPr/>
        </p:nvGrpSpPr>
        <p:grpSpPr>
          <a:xfrm>
            <a:off x="3923928" y="4507959"/>
            <a:ext cx="1296144" cy="648072"/>
            <a:chOff x="3563888" y="4869160"/>
            <a:chExt cx="1296144" cy="648072"/>
          </a:xfrm>
        </p:grpSpPr>
        <p:grpSp>
          <p:nvGrpSpPr>
            <p:cNvPr id="25" name="Grupo 24"/>
            <p:cNvGrpSpPr/>
            <p:nvPr/>
          </p:nvGrpSpPr>
          <p:grpSpPr>
            <a:xfrm>
              <a:off x="3563888" y="4869160"/>
              <a:ext cx="648072" cy="648072"/>
              <a:chOff x="1835696" y="5301208"/>
              <a:chExt cx="648072" cy="648072"/>
            </a:xfrm>
            <a:noFill/>
          </p:grpSpPr>
          <p:pic>
            <p:nvPicPr>
              <p:cNvPr id="27" name="Picture 4" descr="Imagem relacionada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 l="12600" t="12999" r="11801" b="11402"/>
              <a:stretch>
                <a:fillRect/>
              </a:stretch>
            </p:blipFill>
            <p:spPr bwMode="auto">
              <a:xfrm>
                <a:off x="1835696" y="5301208"/>
                <a:ext cx="648072" cy="648072"/>
              </a:xfrm>
              <a:prstGeom prst="rect">
                <a:avLst/>
              </a:prstGeom>
              <a:grpFill/>
            </p:spPr>
          </p:pic>
          <p:sp>
            <p:nvSpPr>
              <p:cNvPr id="28" name="CaixaDeTexto 27"/>
              <p:cNvSpPr txBox="1"/>
              <p:nvPr/>
            </p:nvSpPr>
            <p:spPr>
              <a:xfrm>
                <a:off x="1979712" y="5445224"/>
                <a:ext cx="351378" cy="369332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pt-BR" b="1" dirty="0" smtClean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A</a:t>
                </a:r>
                <a:endParaRPr lang="pt-BR" b="1" dirty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29" name="Grupo 28"/>
            <p:cNvGrpSpPr/>
            <p:nvPr/>
          </p:nvGrpSpPr>
          <p:grpSpPr>
            <a:xfrm>
              <a:off x="4211960" y="4869160"/>
              <a:ext cx="648072" cy="648072"/>
              <a:chOff x="1835696" y="5301208"/>
              <a:chExt cx="648072" cy="648072"/>
            </a:xfrm>
            <a:noFill/>
          </p:grpSpPr>
          <p:pic>
            <p:nvPicPr>
              <p:cNvPr id="30" name="Picture 4" descr="Imagem relacionada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 l="12600" t="12999" r="11801" b="11402"/>
              <a:stretch>
                <a:fillRect/>
              </a:stretch>
            </p:blipFill>
            <p:spPr bwMode="auto">
              <a:xfrm>
                <a:off x="1835696" y="5301208"/>
                <a:ext cx="648072" cy="648072"/>
              </a:xfrm>
              <a:prstGeom prst="rect">
                <a:avLst/>
              </a:prstGeom>
              <a:grpFill/>
              <a:ln>
                <a:noFill/>
              </a:ln>
            </p:spPr>
          </p:pic>
          <p:sp>
            <p:nvSpPr>
              <p:cNvPr id="31" name="CaixaDeTexto 30"/>
              <p:cNvSpPr txBox="1"/>
              <p:nvPr/>
            </p:nvSpPr>
            <p:spPr>
              <a:xfrm>
                <a:off x="1979712" y="5445224"/>
                <a:ext cx="351378" cy="369332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pt-BR" b="1" dirty="0" smtClean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B</a:t>
                </a:r>
                <a:endParaRPr lang="pt-BR" b="1" dirty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pSp>
        <p:nvGrpSpPr>
          <p:cNvPr id="33" name="Grupo 32"/>
          <p:cNvGrpSpPr/>
          <p:nvPr/>
        </p:nvGrpSpPr>
        <p:grpSpPr>
          <a:xfrm>
            <a:off x="6152014" y="4435951"/>
            <a:ext cx="2164402" cy="738664"/>
            <a:chOff x="571419" y="4787860"/>
            <a:chExt cx="2164402" cy="738664"/>
          </a:xfrm>
        </p:grpSpPr>
        <p:grpSp>
          <p:nvGrpSpPr>
            <p:cNvPr id="34" name="Grupo 33"/>
            <p:cNvGrpSpPr/>
            <p:nvPr/>
          </p:nvGrpSpPr>
          <p:grpSpPr>
            <a:xfrm>
              <a:off x="571419" y="4787860"/>
              <a:ext cx="940266" cy="729372"/>
              <a:chOff x="1543502" y="5219908"/>
              <a:chExt cx="940266" cy="729372"/>
            </a:xfrm>
          </p:grpSpPr>
          <p:grpSp>
            <p:nvGrpSpPr>
              <p:cNvPr id="40" name="Grupo 39"/>
              <p:cNvGrpSpPr/>
              <p:nvPr/>
            </p:nvGrpSpPr>
            <p:grpSpPr>
              <a:xfrm>
                <a:off x="1835696" y="5301208"/>
                <a:ext cx="648072" cy="648072"/>
                <a:chOff x="1835696" y="5301208"/>
                <a:chExt cx="648072" cy="648072"/>
              </a:xfrm>
            </p:grpSpPr>
            <p:pic>
              <p:nvPicPr>
                <p:cNvPr id="42" name="Picture 4" descr="Imagem relacionada"/>
                <p:cNvPicPr>
                  <a:picLocks noChangeAspect="1" noChangeArrowheads="1"/>
                </p:cNvPicPr>
                <p:nvPr/>
              </p:nvPicPr>
              <p:blipFill>
                <a:blip r:embed="rId4" cstate="print"/>
                <a:srcRect l="12600" t="12999" r="11801" b="11402"/>
                <a:stretch>
                  <a:fillRect/>
                </a:stretch>
              </p:blipFill>
              <p:spPr bwMode="auto">
                <a:xfrm>
                  <a:off x="1835696" y="5301208"/>
                  <a:ext cx="648072" cy="648072"/>
                </a:xfrm>
                <a:prstGeom prst="rect">
                  <a:avLst/>
                </a:prstGeom>
                <a:noFill/>
              </p:spPr>
            </p:pic>
            <p:sp>
              <p:nvSpPr>
                <p:cNvPr id="43" name="CaixaDeTexto 42"/>
                <p:cNvSpPr txBox="1"/>
                <p:nvPr/>
              </p:nvSpPr>
              <p:spPr>
                <a:xfrm>
                  <a:off x="1979712" y="5445224"/>
                  <a:ext cx="35137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pt-BR" b="1" dirty="0" smtClean="0">
                      <a:solidFill>
                        <a:srgbClr val="FF0000"/>
                      </a:solidFill>
                      <a:latin typeface="Arial" pitchFamily="34" charset="0"/>
                      <a:cs typeface="Arial" pitchFamily="34" charset="0"/>
                    </a:rPr>
                    <a:t>A</a:t>
                  </a:r>
                  <a:endParaRPr lang="pt-BR" b="1" dirty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41" name="CaixaDeTexto 40"/>
              <p:cNvSpPr txBox="1"/>
              <p:nvPr/>
            </p:nvSpPr>
            <p:spPr>
              <a:xfrm>
                <a:off x="1543502" y="5219908"/>
                <a:ext cx="41549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pt-BR" dirty="0" smtClean="0">
                    <a:latin typeface="Arial" pitchFamily="34" charset="0"/>
                    <a:cs typeface="Arial" pitchFamily="34" charset="0"/>
                  </a:rPr>
                  <a:t>Q’</a:t>
                </a:r>
                <a:endParaRPr lang="pt-BR" baseline="-25000" dirty="0"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35" name="Grupo 34"/>
            <p:cNvGrpSpPr/>
            <p:nvPr/>
          </p:nvGrpSpPr>
          <p:grpSpPr>
            <a:xfrm>
              <a:off x="1795555" y="4797152"/>
              <a:ext cx="940266" cy="729372"/>
              <a:chOff x="1543502" y="5219908"/>
              <a:chExt cx="940266" cy="729372"/>
            </a:xfrm>
          </p:grpSpPr>
          <p:grpSp>
            <p:nvGrpSpPr>
              <p:cNvPr id="36" name="Grupo 35"/>
              <p:cNvGrpSpPr/>
              <p:nvPr/>
            </p:nvGrpSpPr>
            <p:grpSpPr>
              <a:xfrm>
                <a:off x="1835696" y="5301208"/>
                <a:ext cx="648072" cy="648072"/>
                <a:chOff x="1835696" y="5301208"/>
                <a:chExt cx="648072" cy="648072"/>
              </a:xfrm>
            </p:grpSpPr>
            <p:pic>
              <p:nvPicPr>
                <p:cNvPr id="38" name="Picture 4" descr="Imagem relacionada"/>
                <p:cNvPicPr>
                  <a:picLocks noChangeAspect="1" noChangeArrowheads="1"/>
                </p:cNvPicPr>
                <p:nvPr/>
              </p:nvPicPr>
              <p:blipFill>
                <a:blip r:embed="rId4" cstate="print"/>
                <a:srcRect l="12600" t="12999" r="11801" b="11402"/>
                <a:stretch>
                  <a:fillRect/>
                </a:stretch>
              </p:blipFill>
              <p:spPr bwMode="auto">
                <a:xfrm>
                  <a:off x="1835696" y="5301208"/>
                  <a:ext cx="648072" cy="648072"/>
                </a:xfrm>
                <a:prstGeom prst="rect">
                  <a:avLst/>
                </a:prstGeom>
                <a:noFill/>
              </p:spPr>
            </p:pic>
            <p:sp>
              <p:nvSpPr>
                <p:cNvPr id="39" name="CaixaDeTexto 38"/>
                <p:cNvSpPr txBox="1"/>
                <p:nvPr/>
              </p:nvSpPr>
              <p:spPr>
                <a:xfrm>
                  <a:off x="1979712" y="5445224"/>
                  <a:ext cx="35137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pt-BR" b="1" dirty="0" smtClean="0">
                      <a:solidFill>
                        <a:srgbClr val="FF0000"/>
                      </a:solidFill>
                      <a:latin typeface="Arial" pitchFamily="34" charset="0"/>
                      <a:cs typeface="Arial" pitchFamily="34" charset="0"/>
                    </a:rPr>
                    <a:t>B</a:t>
                  </a:r>
                  <a:endParaRPr lang="pt-BR" b="1" dirty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37" name="CaixaDeTexto 36"/>
              <p:cNvSpPr txBox="1"/>
              <p:nvPr/>
            </p:nvSpPr>
            <p:spPr>
              <a:xfrm>
                <a:off x="1543502" y="5219908"/>
                <a:ext cx="41549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pt-BR" dirty="0" smtClean="0">
                    <a:latin typeface="Arial" pitchFamily="34" charset="0"/>
                    <a:cs typeface="Arial" pitchFamily="34" charset="0"/>
                  </a:rPr>
                  <a:t>Q’</a:t>
                </a:r>
                <a:endParaRPr lang="pt-BR" baseline="-25000" dirty="0"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sp>
        <p:nvSpPr>
          <p:cNvPr id="45" name="CaixaDeTexto 44"/>
          <p:cNvSpPr txBox="1">
            <a:spLocks noChangeArrowheads="1"/>
          </p:cNvSpPr>
          <p:nvPr/>
        </p:nvSpPr>
        <p:spPr bwMode="auto">
          <a:xfrm>
            <a:off x="467544" y="5189130"/>
            <a:ext cx="4392488" cy="400110"/>
          </a:xfrm>
          <a:prstGeom prst="rect">
            <a:avLst/>
          </a:prstGeom>
          <a:noFill/>
          <a:ln w="9525" cap="sq" cmpd="dbl">
            <a:noFill/>
            <a:prstDash val="solid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t-BR" sz="2000" dirty="0" smtClean="0">
                <a:latin typeface="Arial" pitchFamily="34" charset="0"/>
                <a:cs typeface="Arial" pitchFamily="34" charset="0"/>
              </a:rPr>
              <a:t>Carga inicial: </a:t>
            </a:r>
            <a:r>
              <a:rPr lang="pt-BR" sz="2000" dirty="0" err="1" smtClean="0">
                <a:latin typeface="Arial" pitchFamily="34" charset="0"/>
                <a:cs typeface="Arial" pitchFamily="34" charset="0"/>
              </a:rPr>
              <a:t>Q</a:t>
            </a:r>
            <a:r>
              <a:rPr lang="pt-BR" sz="2000" baseline="-25000" dirty="0" err="1" smtClean="0">
                <a:latin typeface="Arial" pitchFamily="34" charset="0"/>
                <a:cs typeface="Arial" pitchFamily="34" charset="0"/>
              </a:rPr>
              <a:t>Ini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 = Q</a:t>
            </a:r>
            <a:r>
              <a:rPr lang="pt-BR" sz="2000" baseline="-25000" dirty="0" smtClean="0">
                <a:latin typeface="Arial" pitchFamily="34" charset="0"/>
                <a:cs typeface="Arial" pitchFamily="34" charset="0"/>
              </a:rPr>
              <a:t>A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+ Q</a:t>
            </a:r>
            <a:r>
              <a:rPr lang="pt-BR" sz="2000" baseline="-25000" dirty="0" smtClean="0">
                <a:latin typeface="Arial" pitchFamily="34" charset="0"/>
                <a:cs typeface="Arial" pitchFamily="34" charset="0"/>
              </a:rPr>
              <a:t>B</a:t>
            </a:r>
            <a:endParaRPr lang="pt-BR" sz="2000" b="1" baseline="-25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CaixaDeTexto 45"/>
          <p:cNvSpPr txBox="1">
            <a:spLocks noChangeArrowheads="1"/>
          </p:cNvSpPr>
          <p:nvPr/>
        </p:nvSpPr>
        <p:spPr bwMode="auto">
          <a:xfrm>
            <a:off x="467544" y="5517232"/>
            <a:ext cx="3600400" cy="400110"/>
          </a:xfrm>
          <a:prstGeom prst="rect">
            <a:avLst/>
          </a:prstGeom>
          <a:noFill/>
          <a:ln w="9525" cap="sq" cmpd="dbl">
            <a:noFill/>
            <a:prstDash val="solid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t-BR" sz="2000" dirty="0" smtClean="0">
                <a:latin typeface="Arial" pitchFamily="34" charset="0"/>
                <a:cs typeface="Arial" pitchFamily="34" charset="0"/>
              </a:rPr>
              <a:t>Carga final: </a:t>
            </a:r>
            <a:r>
              <a:rPr lang="pt-BR" sz="2000" dirty="0" err="1" smtClean="0">
                <a:latin typeface="Arial" pitchFamily="34" charset="0"/>
                <a:cs typeface="Arial" pitchFamily="34" charset="0"/>
              </a:rPr>
              <a:t>Q</a:t>
            </a:r>
            <a:r>
              <a:rPr lang="pt-BR" sz="2000" baseline="-25000" dirty="0" err="1" smtClean="0">
                <a:latin typeface="Arial" pitchFamily="34" charset="0"/>
                <a:cs typeface="Arial" pitchFamily="34" charset="0"/>
              </a:rPr>
              <a:t>Fin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 = Q</a:t>
            </a:r>
            <a:r>
              <a:rPr lang="pt-BR" sz="2000" baseline="-25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+ Q = 2Q</a:t>
            </a:r>
            <a:endParaRPr lang="pt-BR" sz="2000" b="1" baseline="-25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CaixaDeTexto 46"/>
          <p:cNvSpPr txBox="1">
            <a:spLocks noChangeArrowheads="1"/>
          </p:cNvSpPr>
          <p:nvPr/>
        </p:nvSpPr>
        <p:spPr bwMode="auto">
          <a:xfrm>
            <a:off x="467544" y="5837202"/>
            <a:ext cx="4176464" cy="400110"/>
          </a:xfrm>
          <a:prstGeom prst="rect">
            <a:avLst/>
          </a:prstGeom>
          <a:noFill/>
          <a:ln w="9525" cap="sq" cmpd="dbl">
            <a:noFill/>
            <a:prstDash val="solid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t-BR" sz="2000" dirty="0" smtClean="0">
                <a:latin typeface="Arial" pitchFamily="34" charset="0"/>
                <a:cs typeface="Arial" pitchFamily="34" charset="0"/>
              </a:rPr>
              <a:t>Conservação da carga: </a:t>
            </a:r>
            <a:r>
              <a:rPr lang="pt-BR" sz="2000" dirty="0" err="1" smtClean="0">
                <a:latin typeface="Arial" pitchFamily="34" charset="0"/>
                <a:cs typeface="Arial" pitchFamily="34" charset="0"/>
              </a:rPr>
              <a:t>Q</a:t>
            </a:r>
            <a:r>
              <a:rPr lang="pt-BR" sz="2000" baseline="-25000" dirty="0" err="1" smtClean="0">
                <a:latin typeface="Arial" pitchFamily="34" charset="0"/>
                <a:cs typeface="Arial" pitchFamily="34" charset="0"/>
              </a:rPr>
              <a:t>Ini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 = </a:t>
            </a:r>
            <a:r>
              <a:rPr lang="pt-BR" sz="2000" dirty="0" err="1" smtClean="0">
                <a:latin typeface="Arial" pitchFamily="34" charset="0"/>
                <a:cs typeface="Arial" pitchFamily="34" charset="0"/>
              </a:rPr>
              <a:t>Q</a:t>
            </a:r>
            <a:r>
              <a:rPr lang="pt-BR" sz="2000" baseline="-25000" dirty="0" err="1" smtClean="0">
                <a:latin typeface="Arial" pitchFamily="34" charset="0"/>
                <a:cs typeface="Arial" pitchFamily="34" charset="0"/>
              </a:rPr>
              <a:t>Fin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 </a:t>
            </a:r>
            <a:endParaRPr lang="pt-BR" sz="2000" b="1" baseline="-25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CaixaDeTexto 47"/>
          <p:cNvSpPr txBox="1">
            <a:spLocks noChangeArrowheads="1"/>
          </p:cNvSpPr>
          <p:nvPr/>
        </p:nvSpPr>
        <p:spPr bwMode="auto">
          <a:xfrm>
            <a:off x="5292080" y="5117122"/>
            <a:ext cx="2448272" cy="400110"/>
          </a:xfrm>
          <a:prstGeom prst="rect">
            <a:avLst/>
          </a:prstGeom>
          <a:noFill/>
          <a:ln w="9525" cap="sq" cmpd="dbl">
            <a:noFill/>
            <a:prstDash val="solid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t-BR" sz="2000" dirty="0" smtClean="0">
                <a:latin typeface="Arial" pitchFamily="34" charset="0"/>
                <a:cs typeface="Arial" pitchFamily="34" charset="0"/>
              </a:rPr>
              <a:t>Q</a:t>
            </a:r>
            <a:r>
              <a:rPr lang="pt-BR" sz="2000" baseline="-25000" dirty="0" smtClean="0">
                <a:latin typeface="Arial" pitchFamily="34" charset="0"/>
                <a:cs typeface="Arial" pitchFamily="34" charset="0"/>
              </a:rPr>
              <a:t>A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 + Q</a:t>
            </a:r>
            <a:r>
              <a:rPr lang="pt-BR" sz="2000" baseline="-25000" dirty="0" smtClean="0">
                <a:latin typeface="Arial" pitchFamily="34" charset="0"/>
                <a:cs typeface="Arial" pitchFamily="34" charset="0"/>
              </a:rPr>
              <a:t>B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= 2Q’</a:t>
            </a:r>
            <a:endParaRPr lang="pt-BR" sz="2000" b="1" baseline="-25000" dirty="0" smtClean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5061" name="Object 5"/>
          <p:cNvGraphicFramePr>
            <a:graphicFrameLocks noChangeAspect="1"/>
          </p:cNvGraphicFramePr>
          <p:nvPr/>
        </p:nvGraphicFramePr>
        <p:xfrm>
          <a:off x="5386065" y="5561166"/>
          <a:ext cx="1706215" cy="7563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62" name="Equação" r:id="rId5" imgW="749160" imgH="330120" progId="Equation.3">
                  <p:embed/>
                </p:oleObj>
              </mc:Choice>
              <mc:Fallback>
                <p:oleObj name="Equação" r:id="rId5" imgW="749160" imgH="33012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86065" y="5561166"/>
                        <a:ext cx="1706215" cy="756323"/>
                      </a:xfrm>
                      <a:prstGeom prst="rect">
                        <a:avLst/>
                      </a:prstGeom>
                      <a:solidFill>
                        <a:schemeClr val="accent2">
                          <a:alpha val="30000"/>
                        </a:schemeClr>
                      </a:solidFill>
                      <a:ln w="38100" cmpd="dbl">
                        <a:solidFill>
                          <a:schemeClr val="accent2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5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 tmFilter="0,0; .5, 1; 1, 1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 tmFilter="0,0; .5, 1; 1, 1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 tmFilter="0,0; .5, 1; 1, 1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 tmFilter="0,0; .5, 1; 1, 1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500" tmFilter="0,0; .5, 1; 1, 1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500" tmFilter="0,0; .5, 1; 1, 1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3" dur="500" tmFilter="0,0; .5, 1; 1, 1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2" dur="500" tmFilter="0,0; .5, 1; 1, 1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900"/>
                            </p:stCondLst>
                            <p:childTnLst>
                              <p:par>
                                <p:cTn id="124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50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50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50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506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50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506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50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506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50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506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506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7" grpId="0"/>
      <p:bldP spid="8" grpId="0"/>
      <p:bldP spid="9" grpId="0"/>
      <p:bldP spid="10" grpId="0"/>
      <p:bldP spid="45" grpId="0"/>
      <p:bldP spid="46" grpId="0"/>
      <p:bldP spid="47" grpId="0"/>
      <p:bldP spid="4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>
            <a:spLocks noChangeArrowheads="1"/>
          </p:cNvSpPr>
          <p:nvPr/>
        </p:nvSpPr>
        <p:spPr bwMode="auto">
          <a:xfrm>
            <a:off x="467544" y="764704"/>
            <a:ext cx="820891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pt-BR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Eletrização por Indução</a:t>
            </a:r>
            <a:endParaRPr lang="pt-BR" sz="24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6082" name="Picture 2" descr="Resultado de imagem para eletrização por indução"/>
          <p:cNvPicPr>
            <a:picLocks noChangeAspect="1" noChangeArrowheads="1"/>
          </p:cNvPicPr>
          <p:nvPr/>
        </p:nvPicPr>
        <p:blipFill>
          <a:blip r:embed="rId3" cstate="print"/>
          <a:srcRect l="57730" t="3706" b="11060"/>
          <a:stretch>
            <a:fillRect/>
          </a:stretch>
        </p:blipFill>
        <p:spPr bwMode="auto">
          <a:xfrm>
            <a:off x="5138811" y="1196752"/>
            <a:ext cx="3321621" cy="1656184"/>
          </a:xfrm>
          <a:prstGeom prst="rect">
            <a:avLst/>
          </a:prstGeom>
          <a:noFill/>
        </p:spPr>
      </p:pic>
      <p:pic>
        <p:nvPicPr>
          <p:cNvPr id="46084" name="Picture 4" descr="Resultado de imagem para eletrização por indução"/>
          <p:cNvPicPr>
            <a:picLocks noChangeAspect="1" noChangeArrowheads="1"/>
          </p:cNvPicPr>
          <p:nvPr/>
        </p:nvPicPr>
        <p:blipFill>
          <a:blip r:embed="rId4" cstate="print"/>
          <a:srcRect l="67906" t="54639" r="19424" b="19137"/>
          <a:stretch>
            <a:fillRect/>
          </a:stretch>
        </p:blipFill>
        <p:spPr bwMode="auto">
          <a:xfrm>
            <a:off x="6156176" y="2924944"/>
            <a:ext cx="1152128" cy="1790356"/>
          </a:xfrm>
          <a:prstGeom prst="rect">
            <a:avLst/>
          </a:prstGeom>
          <a:noFill/>
        </p:spPr>
      </p:pic>
      <p:pic>
        <p:nvPicPr>
          <p:cNvPr id="5" name="Picture 2" descr="Resultado de imagem para eletrização por indução"/>
          <p:cNvPicPr>
            <a:picLocks noChangeAspect="1" noChangeArrowheads="1"/>
          </p:cNvPicPr>
          <p:nvPr/>
        </p:nvPicPr>
        <p:blipFill>
          <a:blip r:embed="rId3" cstate="print"/>
          <a:srcRect l="2749" t="3706" r="50624" b="11060"/>
          <a:stretch>
            <a:fillRect/>
          </a:stretch>
        </p:blipFill>
        <p:spPr bwMode="auto">
          <a:xfrm>
            <a:off x="611560" y="1196752"/>
            <a:ext cx="3664024" cy="1656184"/>
          </a:xfrm>
          <a:prstGeom prst="rect">
            <a:avLst/>
          </a:prstGeom>
          <a:noFill/>
        </p:spPr>
      </p:pic>
      <p:pic>
        <p:nvPicPr>
          <p:cNvPr id="6" name="Picture 4" descr="Resultado de imagem para eletrização por indução"/>
          <p:cNvPicPr>
            <a:picLocks noChangeAspect="1" noChangeArrowheads="1"/>
          </p:cNvPicPr>
          <p:nvPr/>
        </p:nvPicPr>
        <p:blipFill>
          <a:blip r:embed="rId4" cstate="print"/>
          <a:srcRect l="15404" t="54639" r="42303" b="20108"/>
          <a:stretch>
            <a:fillRect/>
          </a:stretch>
        </p:blipFill>
        <p:spPr bwMode="auto">
          <a:xfrm>
            <a:off x="827584" y="2852936"/>
            <a:ext cx="3960440" cy="1775370"/>
          </a:xfrm>
          <a:prstGeom prst="rect">
            <a:avLst/>
          </a:prstGeom>
          <a:noFill/>
        </p:spPr>
      </p:pic>
      <p:sp>
        <p:nvSpPr>
          <p:cNvPr id="7" name="CaixaDeTexto 6"/>
          <p:cNvSpPr txBox="1">
            <a:spLocks noChangeArrowheads="1"/>
          </p:cNvSpPr>
          <p:nvPr/>
        </p:nvSpPr>
        <p:spPr bwMode="auto">
          <a:xfrm>
            <a:off x="467544" y="4725144"/>
            <a:ext cx="6192688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t-BR" sz="2200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Características</a:t>
            </a:r>
            <a:endParaRPr lang="pt-BR" sz="2200" b="1" dirty="0" smtClean="0">
              <a:solidFill>
                <a:srgbClr val="00B0F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CaixaDeTexto 7"/>
          <p:cNvSpPr txBox="1">
            <a:spLocks noChangeArrowheads="1"/>
          </p:cNvSpPr>
          <p:nvPr/>
        </p:nvSpPr>
        <p:spPr bwMode="auto">
          <a:xfrm>
            <a:off x="539552" y="5013176"/>
            <a:ext cx="813690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 O induzido fica com carga de sinal contrário a do indutor.</a:t>
            </a:r>
          </a:p>
        </p:txBody>
      </p:sp>
      <p:sp>
        <p:nvSpPr>
          <p:cNvPr id="9" name="CaixaDeTexto 8"/>
          <p:cNvSpPr txBox="1">
            <a:spLocks noChangeArrowheads="1"/>
          </p:cNvSpPr>
          <p:nvPr/>
        </p:nvSpPr>
        <p:spPr bwMode="auto">
          <a:xfrm>
            <a:off x="539552" y="5320952"/>
            <a:ext cx="813690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 Após a indução os corpos se atraem.</a:t>
            </a:r>
          </a:p>
        </p:txBody>
      </p:sp>
      <p:sp>
        <p:nvSpPr>
          <p:cNvPr id="10" name="CaixaDeTexto 9"/>
          <p:cNvSpPr txBox="1">
            <a:spLocks noChangeArrowheads="1"/>
          </p:cNvSpPr>
          <p:nvPr/>
        </p:nvSpPr>
        <p:spPr bwMode="auto">
          <a:xfrm>
            <a:off x="539552" y="5649054"/>
            <a:ext cx="813690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 Não ocorre a conservação da carga elétrica.</a:t>
            </a:r>
          </a:p>
        </p:txBody>
      </p:sp>
      <p:sp>
        <p:nvSpPr>
          <p:cNvPr id="11" name="CaixaDeTexto 10"/>
          <p:cNvSpPr txBox="1">
            <a:spLocks noChangeArrowheads="1"/>
          </p:cNvSpPr>
          <p:nvPr/>
        </p:nvSpPr>
        <p:spPr bwMode="auto">
          <a:xfrm>
            <a:off x="539552" y="5937086"/>
            <a:ext cx="813690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 </a:t>
            </a:r>
          </a:p>
        </p:txBody>
      </p:sp>
      <p:graphicFrame>
        <p:nvGraphicFramePr>
          <p:cNvPr id="12" name="Objeto 11"/>
          <p:cNvGraphicFramePr>
            <a:graphicFrameLocks noChangeAspect="1"/>
          </p:cNvGraphicFramePr>
          <p:nvPr/>
        </p:nvGraphicFramePr>
        <p:xfrm>
          <a:off x="755576" y="5905148"/>
          <a:ext cx="2464917" cy="5110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31" name="Equação" r:id="rId5" imgW="1041120" imgH="215640" progId="Equation.3">
                  <p:embed/>
                </p:oleObj>
              </mc:Choice>
              <mc:Fallback>
                <p:oleObj name="Equação" r:id="rId5" imgW="1041120" imgH="2156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576" y="5905148"/>
                        <a:ext cx="2464917" cy="51101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4" name="Grupo 13"/>
          <p:cNvGrpSpPr/>
          <p:nvPr/>
        </p:nvGrpSpPr>
        <p:grpSpPr>
          <a:xfrm>
            <a:off x="467544" y="3789040"/>
            <a:ext cx="847423" cy="720080"/>
            <a:chOff x="3228547" y="2645296"/>
            <a:chExt cx="847423" cy="720080"/>
          </a:xfrm>
        </p:grpSpPr>
        <p:sp>
          <p:nvSpPr>
            <p:cNvPr id="15" name="CaixaDeTexto 14"/>
            <p:cNvSpPr txBox="1"/>
            <p:nvPr/>
          </p:nvSpPr>
          <p:spPr>
            <a:xfrm>
              <a:off x="3228547" y="2645296"/>
              <a:ext cx="53469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pt-BR" sz="1200" dirty="0" smtClean="0">
                  <a:latin typeface="Arial" pitchFamily="34" charset="0"/>
                  <a:cs typeface="Arial" pitchFamily="34" charset="0"/>
                </a:rPr>
                <a:t>Fio</a:t>
              </a:r>
            </a:p>
            <a:p>
              <a:pPr algn="ctr"/>
              <a:r>
                <a:rPr lang="pt-BR" sz="1200" dirty="0" smtClean="0">
                  <a:latin typeface="Arial" pitchFamily="34" charset="0"/>
                  <a:cs typeface="Arial" pitchFamily="34" charset="0"/>
                </a:rPr>
                <a:t>Terra</a:t>
              </a:r>
              <a:endParaRPr lang="pt-BR" sz="12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" name="Arco 15"/>
            <p:cNvSpPr/>
            <p:nvPr/>
          </p:nvSpPr>
          <p:spPr>
            <a:xfrm flipH="1" flipV="1">
              <a:off x="3499906" y="2789312"/>
              <a:ext cx="576064" cy="576064"/>
            </a:xfrm>
            <a:prstGeom prst="arc">
              <a:avLst/>
            </a:prstGeom>
            <a:ln w="19050">
              <a:solidFill>
                <a:srgbClr val="FF0000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46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46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 tmFilter="0,0; .5, 1; 1, 1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 tmFilter="0,0; .5, 1; 1, 1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 tmFilter="0,0; .5, 1; 1, 1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 tmFilter="0,0; .5, 1; 1, 1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8" grpId="0"/>
      <p:bldP spid="9" grpId="0"/>
      <p:bldP spid="10" grpId="0"/>
      <p:bldP spid="1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/>
          </p:cNvSpPr>
          <p:nvPr/>
        </p:nvSpPr>
        <p:spPr>
          <a:xfrm>
            <a:off x="467544" y="672952"/>
            <a:ext cx="8229600" cy="70676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7. Eletroscópios</a:t>
            </a:r>
            <a:endParaRPr kumimoji="0" lang="pt-BR" sz="36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CaixaDeTexto 2"/>
          <p:cNvSpPr txBox="1">
            <a:spLocks noChangeArrowheads="1"/>
          </p:cNvSpPr>
          <p:nvPr/>
        </p:nvSpPr>
        <p:spPr bwMode="auto">
          <a:xfrm>
            <a:off x="539552" y="1124744"/>
            <a:ext cx="8136903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pt-BR" sz="2000" dirty="0" smtClean="0"/>
              <a:t>	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São dispositivos que nos permitem avaliar se um corpo está ou não eletrizado.</a:t>
            </a:r>
            <a:endParaRPr lang="pt-BR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aixaDeTexto 3"/>
          <p:cNvSpPr txBox="1">
            <a:spLocks noChangeArrowheads="1"/>
          </p:cNvSpPr>
          <p:nvPr/>
        </p:nvSpPr>
        <p:spPr bwMode="auto">
          <a:xfrm>
            <a:off x="539552" y="1700808"/>
            <a:ext cx="295232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pt-BR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Pêndulo Elétrico</a:t>
            </a:r>
            <a:endParaRPr lang="pt-BR" sz="24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1" name="Grupo 20"/>
          <p:cNvGrpSpPr/>
          <p:nvPr/>
        </p:nvGrpSpPr>
        <p:grpSpPr>
          <a:xfrm>
            <a:off x="611560" y="2132856"/>
            <a:ext cx="1624879" cy="2664296"/>
            <a:chOff x="179512" y="2564904"/>
            <a:chExt cx="2232248" cy="3744416"/>
          </a:xfrm>
        </p:grpSpPr>
        <p:sp>
          <p:nvSpPr>
            <p:cNvPr id="20" name="Elipse 19"/>
            <p:cNvSpPr/>
            <p:nvPr/>
          </p:nvSpPr>
          <p:spPr>
            <a:xfrm>
              <a:off x="179512" y="5733256"/>
              <a:ext cx="2016224" cy="576064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grpSp>
          <p:nvGrpSpPr>
            <p:cNvPr id="14" name="Grupo 13"/>
            <p:cNvGrpSpPr/>
            <p:nvPr/>
          </p:nvGrpSpPr>
          <p:grpSpPr>
            <a:xfrm>
              <a:off x="1979712" y="2996952"/>
              <a:ext cx="432048" cy="2088232"/>
              <a:chOff x="3131840" y="2780928"/>
              <a:chExt cx="432048" cy="2088232"/>
            </a:xfrm>
          </p:grpSpPr>
          <p:pic>
            <p:nvPicPr>
              <p:cNvPr id="6" name="Picture 4" descr="Imagem relacionada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 l="12600" t="12999" r="11801" b="11402"/>
              <a:stretch>
                <a:fillRect/>
              </a:stretch>
            </p:blipFill>
            <p:spPr bwMode="auto">
              <a:xfrm>
                <a:off x="3131840" y="4437112"/>
                <a:ext cx="432048" cy="432048"/>
              </a:xfrm>
              <a:prstGeom prst="rect">
                <a:avLst/>
              </a:prstGeom>
              <a:noFill/>
            </p:spPr>
          </p:pic>
          <p:cxnSp>
            <p:nvCxnSpPr>
              <p:cNvPr id="8" name="Conector reto 7"/>
              <p:cNvCxnSpPr/>
              <p:nvPr/>
            </p:nvCxnSpPr>
            <p:spPr>
              <a:xfrm>
                <a:off x="3347864" y="2780928"/>
                <a:ext cx="0" cy="1656184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3" name="Grupo 12"/>
            <p:cNvGrpSpPr/>
            <p:nvPr/>
          </p:nvGrpSpPr>
          <p:grpSpPr>
            <a:xfrm>
              <a:off x="1187624" y="2564904"/>
              <a:ext cx="1008112" cy="936104"/>
              <a:chOff x="5436096" y="3140968"/>
              <a:chExt cx="1368152" cy="1296144"/>
            </a:xfrm>
          </p:grpSpPr>
          <p:sp>
            <p:nvSpPr>
              <p:cNvPr id="11" name="Arco 10"/>
              <p:cNvSpPr/>
              <p:nvPr/>
            </p:nvSpPr>
            <p:spPr>
              <a:xfrm>
                <a:off x="5436096" y="3140968"/>
                <a:ext cx="1368152" cy="1296144"/>
              </a:xfrm>
              <a:prstGeom prst="arc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2" name="Arco 11"/>
              <p:cNvSpPr/>
              <p:nvPr/>
            </p:nvSpPr>
            <p:spPr>
              <a:xfrm flipH="1">
                <a:off x="5436096" y="3140968"/>
                <a:ext cx="1368152" cy="1296144"/>
              </a:xfrm>
              <a:prstGeom prst="arc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sp>
          <p:nvSpPr>
            <p:cNvPr id="19" name="Cilindro 18"/>
            <p:cNvSpPr/>
            <p:nvPr/>
          </p:nvSpPr>
          <p:spPr>
            <a:xfrm>
              <a:off x="1115616" y="2996952"/>
              <a:ext cx="144016" cy="3024336"/>
            </a:xfrm>
            <a:prstGeom prst="can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grpSp>
        <p:nvGrpSpPr>
          <p:cNvPr id="22" name="Grupo 21"/>
          <p:cNvGrpSpPr/>
          <p:nvPr/>
        </p:nvGrpSpPr>
        <p:grpSpPr>
          <a:xfrm>
            <a:off x="2195736" y="3861048"/>
            <a:ext cx="751385" cy="402158"/>
            <a:chOff x="3347864" y="1844824"/>
            <a:chExt cx="5059284" cy="2809969"/>
          </a:xfrm>
        </p:grpSpPr>
        <p:pic>
          <p:nvPicPr>
            <p:cNvPr id="48130" name="Picture 2" descr="Imagem relacionada"/>
            <p:cNvPicPr>
              <a:picLocks noChangeAspect="1" noChangeArrowheads="1"/>
            </p:cNvPicPr>
            <p:nvPr/>
          </p:nvPicPr>
          <p:blipFill>
            <a:blip r:embed="rId3" cstate="print"/>
            <a:srcRect l="5040" t="5040" r="9281" b="9281"/>
            <a:stretch>
              <a:fillRect/>
            </a:stretch>
          </p:blipFill>
          <p:spPr bwMode="auto">
            <a:xfrm>
              <a:off x="3347864" y="1844824"/>
              <a:ext cx="2448272" cy="2448272"/>
            </a:xfrm>
            <a:prstGeom prst="rect">
              <a:avLst/>
            </a:prstGeom>
            <a:noFill/>
          </p:spPr>
        </p:pic>
        <p:sp>
          <p:nvSpPr>
            <p:cNvPr id="18" name="Cilindro 17"/>
            <p:cNvSpPr/>
            <p:nvPr/>
          </p:nvSpPr>
          <p:spPr>
            <a:xfrm rot="7268069">
              <a:off x="6623961" y="2871607"/>
              <a:ext cx="398021" cy="3168352"/>
            </a:xfrm>
            <a:prstGeom prst="can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grpSp>
        <p:nvGrpSpPr>
          <p:cNvPr id="53" name="Grupo 52"/>
          <p:cNvGrpSpPr/>
          <p:nvPr/>
        </p:nvGrpSpPr>
        <p:grpSpPr>
          <a:xfrm>
            <a:off x="467544" y="2852936"/>
            <a:ext cx="1152128" cy="821705"/>
            <a:chOff x="467544" y="3140968"/>
            <a:chExt cx="1152128" cy="821705"/>
          </a:xfrm>
        </p:grpSpPr>
        <p:sp>
          <p:nvSpPr>
            <p:cNvPr id="51" name="CaixaDeTexto 50"/>
            <p:cNvSpPr txBox="1"/>
            <p:nvPr/>
          </p:nvSpPr>
          <p:spPr>
            <a:xfrm>
              <a:off x="467544" y="3501008"/>
              <a:ext cx="71205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pt-BR" sz="1200" dirty="0" smtClean="0">
                  <a:latin typeface="Arial" pitchFamily="34" charset="0"/>
                  <a:cs typeface="Arial" pitchFamily="34" charset="0"/>
                </a:rPr>
                <a:t>Base </a:t>
              </a:r>
            </a:p>
            <a:p>
              <a:pPr algn="ctr"/>
              <a:r>
                <a:rPr lang="pt-BR" sz="1200" dirty="0" smtClean="0">
                  <a:latin typeface="Arial" pitchFamily="34" charset="0"/>
                  <a:cs typeface="Arial" pitchFamily="34" charset="0"/>
                </a:rPr>
                <a:t>isolante</a:t>
              </a:r>
              <a:endParaRPr lang="pt-BR" sz="12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2" name="Arco 51"/>
            <p:cNvSpPr/>
            <p:nvPr/>
          </p:nvSpPr>
          <p:spPr>
            <a:xfrm flipH="1">
              <a:off x="827584" y="3140968"/>
              <a:ext cx="792088" cy="792088"/>
            </a:xfrm>
            <a:prstGeom prst="arc">
              <a:avLst/>
            </a:prstGeom>
            <a:ln w="19050">
              <a:solidFill>
                <a:srgbClr val="FF0000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grpSp>
        <p:nvGrpSpPr>
          <p:cNvPr id="58" name="Grupo 57"/>
          <p:cNvGrpSpPr/>
          <p:nvPr/>
        </p:nvGrpSpPr>
        <p:grpSpPr>
          <a:xfrm>
            <a:off x="1979712" y="2204864"/>
            <a:ext cx="928078" cy="720080"/>
            <a:chOff x="1979712" y="2492896"/>
            <a:chExt cx="928078" cy="720080"/>
          </a:xfrm>
        </p:grpSpPr>
        <p:sp>
          <p:nvSpPr>
            <p:cNvPr id="55" name="CaixaDeTexto 54"/>
            <p:cNvSpPr txBox="1"/>
            <p:nvPr/>
          </p:nvSpPr>
          <p:spPr>
            <a:xfrm>
              <a:off x="2195736" y="2492896"/>
              <a:ext cx="71205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pt-BR" sz="1200" dirty="0" smtClean="0">
                  <a:latin typeface="Arial" pitchFamily="34" charset="0"/>
                  <a:cs typeface="Arial" pitchFamily="34" charset="0"/>
                </a:rPr>
                <a:t>Fio </a:t>
              </a:r>
            </a:p>
            <a:p>
              <a:pPr algn="ctr"/>
              <a:r>
                <a:rPr lang="pt-BR" sz="1200" dirty="0" smtClean="0">
                  <a:latin typeface="Arial" pitchFamily="34" charset="0"/>
                  <a:cs typeface="Arial" pitchFamily="34" charset="0"/>
                </a:rPr>
                <a:t>isolante</a:t>
              </a:r>
              <a:endParaRPr lang="pt-BR" sz="12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7" name="Arco 56"/>
            <p:cNvSpPr/>
            <p:nvPr/>
          </p:nvSpPr>
          <p:spPr>
            <a:xfrm flipV="1">
              <a:off x="1979712" y="2636912"/>
              <a:ext cx="576064" cy="576064"/>
            </a:xfrm>
            <a:prstGeom prst="arc">
              <a:avLst/>
            </a:prstGeom>
            <a:ln w="19050">
              <a:solidFill>
                <a:srgbClr val="FF0000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grpSp>
        <p:nvGrpSpPr>
          <p:cNvPr id="62" name="Grupo 61"/>
          <p:cNvGrpSpPr/>
          <p:nvPr/>
        </p:nvGrpSpPr>
        <p:grpSpPr>
          <a:xfrm>
            <a:off x="1907704" y="2924944"/>
            <a:ext cx="1005025" cy="720080"/>
            <a:chOff x="2923842" y="2645296"/>
            <a:chExt cx="1005025" cy="720080"/>
          </a:xfrm>
        </p:grpSpPr>
        <p:sp>
          <p:nvSpPr>
            <p:cNvPr id="60" name="CaixaDeTexto 59"/>
            <p:cNvSpPr txBox="1"/>
            <p:nvPr/>
          </p:nvSpPr>
          <p:spPr>
            <a:xfrm>
              <a:off x="3062924" y="2645296"/>
              <a:ext cx="86594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pt-BR" sz="1200" dirty="0" smtClean="0">
                  <a:latin typeface="Arial" pitchFamily="34" charset="0"/>
                  <a:cs typeface="Arial" pitchFamily="34" charset="0"/>
                </a:rPr>
                <a:t>Esfera</a:t>
              </a:r>
            </a:p>
            <a:p>
              <a:pPr algn="ctr"/>
              <a:r>
                <a:rPr lang="pt-BR" sz="1200" dirty="0" smtClean="0">
                  <a:latin typeface="Arial" pitchFamily="34" charset="0"/>
                  <a:cs typeface="Arial" pitchFamily="34" charset="0"/>
                </a:rPr>
                <a:t>condutora</a:t>
              </a:r>
              <a:endParaRPr lang="pt-BR" sz="12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1" name="Arco 60"/>
            <p:cNvSpPr/>
            <p:nvPr/>
          </p:nvSpPr>
          <p:spPr>
            <a:xfrm flipV="1">
              <a:off x="2923842" y="2789312"/>
              <a:ext cx="576064" cy="576064"/>
            </a:xfrm>
            <a:prstGeom prst="arc">
              <a:avLst/>
            </a:prstGeom>
            <a:ln w="19050">
              <a:solidFill>
                <a:srgbClr val="FF0000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grpSp>
        <p:nvGrpSpPr>
          <p:cNvPr id="118" name="Grupo 117"/>
          <p:cNvGrpSpPr/>
          <p:nvPr/>
        </p:nvGrpSpPr>
        <p:grpSpPr>
          <a:xfrm>
            <a:off x="5614071" y="2132856"/>
            <a:ext cx="2990377" cy="2664296"/>
            <a:chOff x="5830095" y="2420888"/>
            <a:chExt cx="2990377" cy="2664296"/>
          </a:xfrm>
        </p:grpSpPr>
        <p:grpSp>
          <p:nvGrpSpPr>
            <p:cNvPr id="81" name="Grupo 80"/>
            <p:cNvGrpSpPr/>
            <p:nvPr/>
          </p:nvGrpSpPr>
          <p:grpSpPr>
            <a:xfrm>
              <a:off x="5830095" y="2420888"/>
              <a:ext cx="2272195" cy="2664296"/>
              <a:chOff x="4211960" y="2420888"/>
              <a:chExt cx="2272195" cy="2664296"/>
            </a:xfrm>
          </p:grpSpPr>
          <p:sp>
            <p:nvSpPr>
              <p:cNvPr id="82" name="Elipse 81"/>
              <p:cNvSpPr/>
              <p:nvPr/>
            </p:nvSpPr>
            <p:spPr>
              <a:xfrm>
                <a:off x="4211960" y="4675292"/>
                <a:ext cx="1467633" cy="409892"/>
              </a:xfrm>
              <a:prstGeom prst="ellipse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pic>
            <p:nvPicPr>
              <p:cNvPr id="83" name="Picture 4" descr="Imagem relacionada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 l="12600" t="12999" r="11801" b="11402"/>
              <a:stretch>
                <a:fillRect/>
              </a:stretch>
            </p:blipFill>
            <p:spPr bwMode="auto">
              <a:xfrm rot="20307314">
                <a:off x="6009239" y="3817225"/>
                <a:ext cx="314493" cy="307419"/>
              </a:xfrm>
              <a:prstGeom prst="rect">
                <a:avLst/>
              </a:prstGeom>
              <a:noFill/>
            </p:spPr>
          </p:pic>
          <p:cxnSp>
            <p:nvCxnSpPr>
              <p:cNvPr id="84" name="Conector reto 83"/>
              <p:cNvCxnSpPr/>
              <p:nvPr/>
            </p:nvCxnSpPr>
            <p:spPr>
              <a:xfrm rot="20307314">
                <a:off x="5895140" y="2698313"/>
                <a:ext cx="0" cy="1178438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85" name="Grupo 84"/>
              <p:cNvGrpSpPr/>
              <p:nvPr/>
            </p:nvGrpSpPr>
            <p:grpSpPr>
              <a:xfrm>
                <a:off x="4945776" y="2420888"/>
                <a:ext cx="733816" cy="666074"/>
                <a:chOff x="5436096" y="3140968"/>
                <a:chExt cx="1368152" cy="1296144"/>
              </a:xfrm>
            </p:grpSpPr>
            <p:sp>
              <p:nvSpPr>
                <p:cNvPr id="93" name="Arco 92"/>
                <p:cNvSpPr/>
                <p:nvPr/>
              </p:nvSpPr>
              <p:spPr>
                <a:xfrm>
                  <a:off x="5436096" y="3140968"/>
                  <a:ext cx="1368152" cy="1296144"/>
                </a:xfrm>
                <a:prstGeom prst="arc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pt-BR"/>
                </a:p>
              </p:txBody>
            </p:sp>
            <p:sp>
              <p:nvSpPr>
                <p:cNvPr id="94" name="Arco 93"/>
                <p:cNvSpPr/>
                <p:nvPr/>
              </p:nvSpPr>
              <p:spPr>
                <a:xfrm flipH="1">
                  <a:off x="5436096" y="3140968"/>
                  <a:ext cx="1368152" cy="1296144"/>
                </a:xfrm>
                <a:prstGeom prst="arc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pt-BR"/>
                </a:p>
              </p:txBody>
            </p:sp>
          </p:grpSp>
          <p:sp>
            <p:nvSpPr>
              <p:cNvPr id="86" name="Cilindro 85"/>
              <p:cNvSpPr/>
              <p:nvPr/>
            </p:nvSpPr>
            <p:spPr>
              <a:xfrm>
                <a:off x="4893361" y="2728307"/>
                <a:ext cx="104831" cy="2151931"/>
              </a:xfrm>
              <a:prstGeom prst="can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87" name="CaixaDeTexto 86"/>
              <p:cNvSpPr txBox="1"/>
              <p:nvPr/>
            </p:nvSpPr>
            <p:spPr>
              <a:xfrm>
                <a:off x="6124871" y="3625279"/>
                <a:ext cx="24397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pt-BR" sz="1400" b="1" dirty="0" smtClean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-</a:t>
                </a:r>
                <a:endParaRPr lang="pt-BR" sz="1400" b="1" dirty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8" name="CaixaDeTexto 87"/>
              <p:cNvSpPr txBox="1"/>
              <p:nvPr/>
            </p:nvSpPr>
            <p:spPr>
              <a:xfrm>
                <a:off x="6240177" y="3824461"/>
                <a:ext cx="24397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pt-BR" sz="1400" b="1" dirty="0" smtClean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-</a:t>
                </a:r>
                <a:endParaRPr lang="pt-BR" sz="1400" b="1" dirty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9" name="CaixaDeTexto 88"/>
              <p:cNvSpPr txBox="1"/>
              <p:nvPr/>
            </p:nvSpPr>
            <p:spPr>
              <a:xfrm>
                <a:off x="6159672" y="3985668"/>
                <a:ext cx="243978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pt-BR" sz="1400" b="1" dirty="0" smtClean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-</a:t>
                </a:r>
                <a:endParaRPr lang="pt-BR" sz="1400" b="1" dirty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0" name="CaixaDeTexto 89"/>
              <p:cNvSpPr txBox="1"/>
              <p:nvPr/>
            </p:nvSpPr>
            <p:spPr>
              <a:xfrm>
                <a:off x="5849564" y="3676452"/>
                <a:ext cx="28886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pt-BR" sz="1400" b="1" dirty="0" smtClean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+</a:t>
                </a:r>
                <a:endParaRPr lang="pt-BR" sz="1400" b="1" dirty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1" name="CaixaDeTexto 90"/>
              <p:cNvSpPr txBox="1"/>
              <p:nvPr/>
            </p:nvSpPr>
            <p:spPr>
              <a:xfrm>
                <a:off x="5863852" y="3972124"/>
                <a:ext cx="28886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pt-BR" sz="1400" b="1" dirty="0" smtClean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+</a:t>
                </a:r>
                <a:endParaRPr lang="pt-BR" sz="1400" b="1" dirty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2" name="CaixaDeTexto 91"/>
              <p:cNvSpPr txBox="1"/>
              <p:nvPr/>
            </p:nvSpPr>
            <p:spPr>
              <a:xfrm>
                <a:off x="5785271" y="3812778"/>
                <a:ext cx="28886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pt-BR" sz="1400" b="1" dirty="0" smtClean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+</a:t>
                </a:r>
                <a:endParaRPr lang="pt-BR" sz="1400" b="1" dirty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107" name="Grupo 106"/>
            <p:cNvGrpSpPr/>
            <p:nvPr/>
          </p:nvGrpSpPr>
          <p:grpSpPr>
            <a:xfrm>
              <a:off x="7926138" y="3573016"/>
              <a:ext cx="894334" cy="748283"/>
              <a:chOff x="5941219" y="4869160"/>
              <a:chExt cx="894334" cy="748283"/>
            </a:xfrm>
          </p:grpSpPr>
          <p:grpSp>
            <p:nvGrpSpPr>
              <p:cNvPr id="95" name="Grupo 94"/>
              <p:cNvGrpSpPr/>
              <p:nvPr/>
            </p:nvGrpSpPr>
            <p:grpSpPr>
              <a:xfrm>
                <a:off x="6084168" y="5085184"/>
                <a:ext cx="751385" cy="402158"/>
                <a:chOff x="3347864" y="1844824"/>
                <a:chExt cx="5059284" cy="2809969"/>
              </a:xfrm>
            </p:grpSpPr>
            <p:pic>
              <p:nvPicPr>
                <p:cNvPr id="96" name="Picture 2" descr="Imagem relacionada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rcRect l="5040" t="5040" r="9281" b="9281"/>
                <a:stretch>
                  <a:fillRect/>
                </a:stretch>
              </p:blipFill>
              <p:spPr bwMode="auto">
                <a:xfrm>
                  <a:off x="3347864" y="1844824"/>
                  <a:ext cx="2448272" cy="2448272"/>
                </a:xfrm>
                <a:prstGeom prst="rect">
                  <a:avLst/>
                </a:prstGeom>
                <a:noFill/>
              </p:spPr>
            </p:pic>
            <p:sp>
              <p:nvSpPr>
                <p:cNvPr id="97" name="Cilindro 96"/>
                <p:cNvSpPr/>
                <p:nvPr/>
              </p:nvSpPr>
              <p:spPr>
                <a:xfrm rot="7268069">
                  <a:off x="6623961" y="2871607"/>
                  <a:ext cx="398021" cy="3168352"/>
                </a:xfrm>
                <a:prstGeom prst="can">
                  <a:avLst/>
                </a:prstGeom>
                <a:solidFill>
                  <a:schemeClr val="tx1">
                    <a:lumMod val="85000"/>
                    <a:lumOff val="1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t-BR"/>
                </a:p>
              </p:txBody>
            </p:sp>
          </p:grpSp>
          <p:sp>
            <p:nvSpPr>
              <p:cNvPr id="99" name="CaixaDeTexto 98"/>
              <p:cNvSpPr txBox="1"/>
              <p:nvPr/>
            </p:nvSpPr>
            <p:spPr>
              <a:xfrm>
                <a:off x="6155346" y="4869160"/>
                <a:ext cx="28886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pt-BR" sz="1400" b="1" dirty="0" smtClean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+</a:t>
                </a:r>
                <a:endParaRPr lang="pt-BR" sz="1400" b="1" dirty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0" name="CaixaDeTexto 99"/>
              <p:cNvSpPr txBox="1"/>
              <p:nvPr/>
            </p:nvSpPr>
            <p:spPr>
              <a:xfrm>
                <a:off x="6340376" y="4996036"/>
                <a:ext cx="28886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pt-BR" sz="1400" b="1" dirty="0" smtClean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+</a:t>
                </a:r>
                <a:endParaRPr lang="pt-BR" sz="1400" b="1" dirty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1" name="CaixaDeTexto 100"/>
              <p:cNvSpPr txBox="1"/>
              <p:nvPr/>
            </p:nvSpPr>
            <p:spPr>
              <a:xfrm>
                <a:off x="6257702" y="5309666"/>
                <a:ext cx="28886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pt-BR" sz="1400" b="1" dirty="0" smtClean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+</a:t>
                </a:r>
                <a:endParaRPr lang="pt-BR" sz="1400" b="1" dirty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2" name="CaixaDeTexto 101"/>
              <p:cNvSpPr txBox="1"/>
              <p:nvPr/>
            </p:nvSpPr>
            <p:spPr>
              <a:xfrm>
                <a:off x="5979319" y="5271120"/>
                <a:ext cx="28886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pt-BR" sz="1400" b="1" dirty="0" smtClean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+</a:t>
                </a:r>
                <a:endParaRPr lang="pt-BR" sz="1400" b="1" dirty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" name="CaixaDeTexto 102"/>
              <p:cNvSpPr txBox="1"/>
              <p:nvPr/>
            </p:nvSpPr>
            <p:spPr>
              <a:xfrm>
                <a:off x="5941219" y="4964286"/>
                <a:ext cx="28886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pt-BR" sz="1400" b="1" dirty="0" smtClean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+</a:t>
                </a:r>
                <a:endParaRPr lang="pt-BR" sz="1400" b="1" dirty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pSp>
        <p:nvGrpSpPr>
          <p:cNvPr id="117" name="Grupo 116"/>
          <p:cNvGrpSpPr/>
          <p:nvPr/>
        </p:nvGrpSpPr>
        <p:grpSpPr>
          <a:xfrm>
            <a:off x="2843808" y="2132856"/>
            <a:ext cx="3055641" cy="2664296"/>
            <a:chOff x="3275856" y="2420888"/>
            <a:chExt cx="3055641" cy="2664296"/>
          </a:xfrm>
        </p:grpSpPr>
        <p:grpSp>
          <p:nvGrpSpPr>
            <p:cNvPr id="80" name="Grupo 79"/>
            <p:cNvGrpSpPr/>
            <p:nvPr/>
          </p:nvGrpSpPr>
          <p:grpSpPr>
            <a:xfrm>
              <a:off x="3275856" y="2420888"/>
              <a:ext cx="2342305" cy="2664296"/>
              <a:chOff x="4211960" y="2420888"/>
              <a:chExt cx="2342305" cy="2664296"/>
            </a:xfrm>
          </p:grpSpPr>
          <p:sp>
            <p:nvSpPr>
              <p:cNvPr id="65" name="Elipse 64"/>
              <p:cNvSpPr/>
              <p:nvPr/>
            </p:nvSpPr>
            <p:spPr>
              <a:xfrm>
                <a:off x="4211960" y="4675292"/>
                <a:ext cx="1467633" cy="409892"/>
              </a:xfrm>
              <a:prstGeom prst="ellipse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pic>
            <p:nvPicPr>
              <p:cNvPr id="71" name="Picture 4" descr="Imagem relacionada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 l="12600" t="12999" r="11801" b="11402"/>
              <a:stretch>
                <a:fillRect/>
              </a:stretch>
            </p:blipFill>
            <p:spPr bwMode="auto">
              <a:xfrm rot="20307314">
                <a:off x="6009239" y="3817225"/>
                <a:ext cx="314493" cy="307419"/>
              </a:xfrm>
              <a:prstGeom prst="rect">
                <a:avLst/>
              </a:prstGeom>
              <a:noFill/>
            </p:spPr>
          </p:pic>
          <p:cxnSp>
            <p:nvCxnSpPr>
              <p:cNvPr id="72" name="Conector reto 71"/>
              <p:cNvCxnSpPr/>
              <p:nvPr/>
            </p:nvCxnSpPr>
            <p:spPr>
              <a:xfrm rot="20307314">
                <a:off x="5895140" y="2698313"/>
                <a:ext cx="0" cy="1178438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67" name="Grupo 66"/>
              <p:cNvGrpSpPr/>
              <p:nvPr/>
            </p:nvGrpSpPr>
            <p:grpSpPr>
              <a:xfrm>
                <a:off x="4945776" y="2420888"/>
                <a:ext cx="733816" cy="666074"/>
                <a:chOff x="5436096" y="3140968"/>
                <a:chExt cx="1368152" cy="1296144"/>
              </a:xfrm>
            </p:grpSpPr>
            <p:sp>
              <p:nvSpPr>
                <p:cNvPr id="69" name="Arco 68"/>
                <p:cNvSpPr/>
                <p:nvPr/>
              </p:nvSpPr>
              <p:spPr>
                <a:xfrm>
                  <a:off x="5436096" y="3140968"/>
                  <a:ext cx="1368152" cy="1296144"/>
                </a:xfrm>
                <a:prstGeom prst="arc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pt-BR"/>
                </a:p>
              </p:txBody>
            </p:sp>
            <p:sp>
              <p:nvSpPr>
                <p:cNvPr id="70" name="Arco 69"/>
                <p:cNvSpPr/>
                <p:nvPr/>
              </p:nvSpPr>
              <p:spPr>
                <a:xfrm flipH="1">
                  <a:off x="5436096" y="3140968"/>
                  <a:ext cx="1368152" cy="1296144"/>
                </a:xfrm>
                <a:prstGeom prst="arc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pt-BR"/>
                </a:p>
              </p:txBody>
            </p:sp>
          </p:grpSp>
          <p:sp>
            <p:nvSpPr>
              <p:cNvPr id="68" name="Cilindro 67"/>
              <p:cNvSpPr/>
              <p:nvPr/>
            </p:nvSpPr>
            <p:spPr>
              <a:xfrm>
                <a:off x="4893361" y="2728307"/>
                <a:ext cx="104831" cy="2151931"/>
              </a:xfrm>
              <a:prstGeom prst="can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73" name="CaixaDeTexto 72"/>
              <p:cNvSpPr txBox="1"/>
              <p:nvPr/>
            </p:nvSpPr>
            <p:spPr>
              <a:xfrm>
                <a:off x="6124871" y="3625279"/>
                <a:ext cx="28886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pt-BR" sz="1400" b="1" dirty="0" smtClean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+</a:t>
                </a:r>
                <a:endParaRPr lang="pt-BR" sz="1400" b="1" dirty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4" name="CaixaDeTexto 73"/>
              <p:cNvSpPr txBox="1"/>
              <p:nvPr/>
            </p:nvSpPr>
            <p:spPr>
              <a:xfrm>
                <a:off x="6265403" y="3813026"/>
                <a:ext cx="28886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pt-BR" sz="1400" b="1" dirty="0" smtClean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+</a:t>
                </a:r>
                <a:endParaRPr lang="pt-BR" sz="1400" b="1" dirty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5" name="CaixaDeTexto 74"/>
              <p:cNvSpPr txBox="1"/>
              <p:nvPr/>
            </p:nvSpPr>
            <p:spPr>
              <a:xfrm>
                <a:off x="6159672" y="3985668"/>
                <a:ext cx="288862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pt-BR" sz="1400" b="1" dirty="0" smtClean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+</a:t>
                </a:r>
                <a:endParaRPr lang="pt-BR" sz="1400" b="1" dirty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6" name="CaixaDeTexto 75"/>
              <p:cNvSpPr txBox="1"/>
              <p:nvPr/>
            </p:nvSpPr>
            <p:spPr>
              <a:xfrm>
                <a:off x="5901470" y="3669779"/>
                <a:ext cx="24397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pt-BR" sz="1400" b="1" dirty="0" smtClean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-</a:t>
                </a:r>
                <a:endParaRPr lang="pt-BR" sz="1400" b="1" dirty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7" name="CaixaDeTexto 76"/>
              <p:cNvSpPr txBox="1"/>
              <p:nvPr/>
            </p:nvSpPr>
            <p:spPr>
              <a:xfrm>
                <a:off x="5931113" y="3965352"/>
                <a:ext cx="24397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pt-BR" sz="1400" b="1" dirty="0" smtClean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-</a:t>
                </a:r>
                <a:endParaRPr lang="pt-BR" sz="1400" b="1" dirty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8" name="CaixaDeTexto 77"/>
              <p:cNvSpPr txBox="1"/>
              <p:nvPr/>
            </p:nvSpPr>
            <p:spPr>
              <a:xfrm>
                <a:off x="5836733" y="3812009"/>
                <a:ext cx="24397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pt-BR" sz="1400" b="1" dirty="0" smtClean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-</a:t>
                </a:r>
                <a:endParaRPr lang="pt-BR" sz="1400" b="1" dirty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108" name="Grupo 107"/>
            <p:cNvGrpSpPr/>
            <p:nvPr/>
          </p:nvGrpSpPr>
          <p:grpSpPr>
            <a:xfrm>
              <a:off x="5436096" y="3625279"/>
              <a:ext cx="895401" cy="739825"/>
              <a:chOff x="5940152" y="4869160"/>
              <a:chExt cx="895401" cy="739825"/>
            </a:xfrm>
          </p:grpSpPr>
          <p:grpSp>
            <p:nvGrpSpPr>
              <p:cNvPr id="109" name="Grupo 108"/>
              <p:cNvGrpSpPr/>
              <p:nvPr/>
            </p:nvGrpSpPr>
            <p:grpSpPr>
              <a:xfrm>
                <a:off x="6084168" y="5085184"/>
                <a:ext cx="751385" cy="402158"/>
                <a:chOff x="3347864" y="1844824"/>
                <a:chExt cx="5059284" cy="2809969"/>
              </a:xfrm>
            </p:grpSpPr>
            <p:pic>
              <p:nvPicPr>
                <p:cNvPr id="115" name="Picture 2" descr="Imagem relacionada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rcRect l="5040" t="5040" r="9281" b="9281"/>
                <a:stretch>
                  <a:fillRect/>
                </a:stretch>
              </p:blipFill>
              <p:spPr bwMode="auto">
                <a:xfrm>
                  <a:off x="3347864" y="1844824"/>
                  <a:ext cx="2448272" cy="2448272"/>
                </a:xfrm>
                <a:prstGeom prst="rect">
                  <a:avLst/>
                </a:prstGeom>
                <a:noFill/>
              </p:spPr>
            </p:pic>
            <p:sp>
              <p:nvSpPr>
                <p:cNvPr id="116" name="Cilindro 115"/>
                <p:cNvSpPr/>
                <p:nvPr/>
              </p:nvSpPr>
              <p:spPr>
                <a:xfrm rot="7268069">
                  <a:off x="6623961" y="2871607"/>
                  <a:ext cx="398021" cy="3168352"/>
                </a:xfrm>
                <a:prstGeom prst="can">
                  <a:avLst/>
                </a:prstGeom>
                <a:solidFill>
                  <a:schemeClr val="tx1">
                    <a:lumMod val="85000"/>
                    <a:lumOff val="1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t-BR"/>
                </a:p>
              </p:txBody>
            </p:sp>
          </p:grpSp>
          <p:sp>
            <p:nvSpPr>
              <p:cNvPr id="110" name="CaixaDeTexto 109"/>
              <p:cNvSpPr txBox="1"/>
              <p:nvPr/>
            </p:nvSpPr>
            <p:spPr>
              <a:xfrm>
                <a:off x="6155346" y="4869160"/>
                <a:ext cx="24397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pt-BR" sz="1400" b="1" dirty="0" smtClean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-</a:t>
                </a:r>
                <a:endParaRPr lang="pt-BR" sz="1400" b="1" dirty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1" name="CaixaDeTexto 110"/>
              <p:cNvSpPr txBox="1"/>
              <p:nvPr/>
            </p:nvSpPr>
            <p:spPr>
              <a:xfrm>
                <a:off x="6372200" y="5013176"/>
                <a:ext cx="24397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pt-BR" sz="1400" b="1" dirty="0" smtClean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-</a:t>
                </a:r>
                <a:endParaRPr lang="pt-BR" sz="1400" b="1" dirty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2" name="CaixaDeTexto 111"/>
              <p:cNvSpPr txBox="1"/>
              <p:nvPr/>
            </p:nvSpPr>
            <p:spPr>
              <a:xfrm>
                <a:off x="6228184" y="5301208"/>
                <a:ext cx="24397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pt-BR" sz="1400" b="1" dirty="0" smtClean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-</a:t>
                </a:r>
                <a:endParaRPr lang="pt-BR" sz="1400" b="1" dirty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3" name="CaixaDeTexto 112"/>
              <p:cNvSpPr txBox="1"/>
              <p:nvPr/>
            </p:nvSpPr>
            <p:spPr>
              <a:xfrm>
                <a:off x="5984206" y="5229200"/>
                <a:ext cx="24397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pt-BR" sz="1400" b="1" dirty="0" smtClean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-</a:t>
                </a:r>
                <a:endParaRPr lang="pt-BR" sz="1400" b="1" dirty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4" name="CaixaDeTexto 113"/>
              <p:cNvSpPr txBox="1"/>
              <p:nvPr/>
            </p:nvSpPr>
            <p:spPr>
              <a:xfrm>
                <a:off x="5940152" y="5013176"/>
                <a:ext cx="24397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pt-BR" sz="1400" b="1" dirty="0" smtClean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-</a:t>
                </a:r>
                <a:endParaRPr lang="pt-BR" sz="1400" b="1" dirty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sp>
        <p:nvSpPr>
          <p:cNvPr id="98" name="CaixaDeTexto 97"/>
          <p:cNvSpPr txBox="1">
            <a:spLocks noChangeArrowheads="1"/>
          </p:cNvSpPr>
          <p:nvPr/>
        </p:nvSpPr>
        <p:spPr bwMode="auto">
          <a:xfrm>
            <a:off x="467544" y="4841284"/>
            <a:ext cx="6192688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t-BR" sz="2200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Conclusões</a:t>
            </a:r>
            <a:endParaRPr lang="pt-BR" sz="2200" b="1" dirty="0" smtClean="0">
              <a:solidFill>
                <a:srgbClr val="00B0F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4" name="CaixaDeTexto 103"/>
          <p:cNvSpPr txBox="1">
            <a:spLocks noChangeArrowheads="1"/>
          </p:cNvSpPr>
          <p:nvPr/>
        </p:nvSpPr>
        <p:spPr bwMode="auto">
          <a:xfrm>
            <a:off x="539552" y="5129316"/>
            <a:ext cx="8136903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77800" indent="-177800" algn="just">
              <a:buFont typeface="Arial" pitchFamily="34" charset="0"/>
              <a:buChar char="•"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Um corpo eletrizado atrai um corpo neutro, desde que o neutro seja condutor</a:t>
            </a:r>
          </a:p>
        </p:txBody>
      </p:sp>
      <p:sp>
        <p:nvSpPr>
          <p:cNvPr id="105" name="CaixaDeTexto 104"/>
          <p:cNvSpPr txBox="1">
            <a:spLocks noChangeArrowheads="1"/>
          </p:cNvSpPr>
          <p:nvPr/>
        </p:nvSpPr>
        <p:spPr bwMode="auto">
          <a:xfrm>
            <a:off x="539552" y="5765194"/>
            <a:ext cx="8136903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77800" indent="-177800" algn="just">
              <a:buFont typeface="Arial" pitchFamily="34" charset="0"/>
              <a:buChar char="•"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O pêndulo elétrico não nos permite, em primeira análise, avaliar o sinal da carga do corpo.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200"/>
                            </p:stCondLst>
                            <p:childTnLst>
                              <p:par>
                                <p:cTn id="2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000"/>
                            </p:stCondLst>
                            <p:childTnLst>
                              <p:par>
                                <p:cTn id="5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 tmFilter="0,0; .5, 1; 1, 1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950"/>
                            </p:stCondLst>
                            <p:childTnLst>
                              <p:par>
                                <p:cTn id="69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 tmFilter="0,0; .5, 1; 1, 1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500" tmFilter="0,0; .5, 1; 1, 1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98" grpId="0"/>
      <p:bldP spid="104" grpId="0"/>
      <p:bldP spid="10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>
            <a:spLocks noChangeArrowheads="1"/>
          </p:cNvSpPr>
          <p:nvPr/>
        </p:nvSpPr>
        <p:spPr bwMode="auto">
          <a:xfrm>
            <a:off x="539552" y="764704"/>
            <a:ext cx="345638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pt-BR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Eletroscópio de Folhas</a:t>
            </a:r>
            <a:endParaRPr lang="pt-BR" sz="24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4" name="Grupo 13"/>
          <p:cNvGrpSpPr/>
          <p:nvPr/>
        </p:nvGrpSpPr>
        <p:grpSpPr>
          <a:xfrm>
            <a:off x="1331640" y="1586409"/>
            <a:ext cx="648072" cy="3887623"/>
            <a:chOff x="2771800" y="2267809"/>
            <a:chExt cx="648072" cy="3887623"/>
          </a:xfrm>
        </p:grpSpPr>
        <p:pic>
          <p:nvPicPr>
            <p:cNvPr id="3" name="Picture 4" descr="Imagem relacionada"/>
            <p:cNvPicPr>
              <a:picLocks noChangeAspect="1" noChangeArrowheads="1"/>
            </p:cNvPicPr>
            <p:nvPr/>
          </p:nvPicPr>
          <p:blipFill>
            <a:blip r:embed="rId3" cstate="print"/>
            <a:srcRect l="12600" t="12999" r="11801" b="11402"/>
            <a:stretch>
              <a:fillRect/>
            </a:stretch>
          </p:blipFill>
          <p:spPr bwMode="auto">
            <a:xfrm>
              <a:off x="2771800" y="2267809"/>
              <a:ext cx="648072" cy="633495"/>
            </a:xfrm>
            <a:prstGeom prst="rect">
              <a:avLst/>
            </a:prstGeom>
            <a:noFill/>
          </p:spPr>
        </p:pic>
        <p:sp>
          <p:nvSpPr>
            <p:cNvPr id="4" name="Cilindro 3"/>
            <p:cNvSpPr/>
            <p:nvPr/>
          </p:nvSpPr>
          <p:spPr>
            <a:xfrm flipV="1">
              <a:off x="3026792" y="2861245"/>
              <a:ext cx="144016" cy="2151931"/>
            </a:xfrm>
            <a:prstGeom prst="can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grpSp>
          <p:nvGrpSpPr>
            <p:cNvPr id="13" name="Grupo 12"/>
            <p:cNvGrpSpPr/>
            <p:nvPr/>
          </p:nvGrpSpPr>
          <p:grpSpPr>
            <a:xfrm>
              <a:off x="2924944" y="5003304"/>
              <a:ext cx="360040" cy="1152128"/>
              <a:chOff x="2915816" y="5013176"/>
              <a:chExt cx="360040" cy="1152128"/>
            </a:xfrm>
          </p:grpSpPr>
          <p:sp>
            <p:nvSpPr>
              <p:cNvPr id="5" name="Retângulo 4"/>
              <p:cNvSpPr/>
              <p:nvPr/>
            </p:nvSpPr>
            <p:spPr>
              <a:xfrm>
                <a:off x="2915816" y="5013176"/>
                <a:ext cx="72008" cy="1152128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cxnSp>
            <p:nvCxnSpPr>
              <p:cNvPr id="7" name="Conector reto 6"/>
              <p:cNvCxnSpPr/>
              <p:nvPr/>
            </p:nvCxnSpPr>
            <p:spPr>
              <a:xfrm>
                <a:off x="2915816" y="5013176"/>
                <a:ext cx="360040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" name="Retângulo 10"/>
              <p:cNvSpPr/>
              <p:nvPr/>
            </p:nvSpPr>
            <p:spPr>
              <a:xfrm>
                <a:off x="3203848" y="5013176"/>
                <a:ext cx="72008" cy="1152128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</p:grpSp>
      <p:grpSp>
        <p:nvGrpSpPr>
          <p:cNvPr id="30" name="Grupo 29"/>
          <p:cNvGrpSpPr/>
          <p:nvPr/>
        </p:nvGrpSpPr>
        <p:grpSpPr>
          <a:xfrm>
            <a:off x="2051720" y="1730425"/>
            <a:ext cx="751385" cy="402158"/>
            <a:chOff x="3347864" y="1844824"/>
            <a:chExt cx="5059284" cy="2809969"/>
          </a:xfrm>
        </p:grpSpPr>
        <p:pic>
          <p:nvPicPr>
            <p:cNvPr id="31" name="Picture 2" descr="Imagem relacionada"/>
            <p:cNvPicPr>
              <a:picLocks noChangeAspect="1" noChangeArrowheads="1"/>
            </p:cNvPicPr>
            <p:nvPr/>
          </p:nvPicPr>
          <p:blipFill>
            <a:blip r:embed="rId4" cstate="print"/>
            <a:srcRect l="5040" t="5040" r="9281" b="9281"/>
            <a:stretch>
              <a:fillRect/>
            </a:stretch>
          </p:blipFill>
          <p:spPr bwMode="auto">
            <a:xfrm>
              <a:off x="3347864" y="1844824"/>
              <a:ext cx="2448272" cy="2448272"/>
            </a:xfrm>
            <a:prstGeom prst="rect">
              <a:avLst/>
            </a:prstGeom>
            <a:noFill/>
          </p:spPr>
        </p:pic>
        <p:sp>
          <p:nvSpPr>
            <p:cNvPr id="32" name="Cilindro 31"/>
            <p:cNvSpPr/>
            <p:nvPr/>
          </p:nvSpPr>
          <p:spPr>
            <a:xfrm rot="7268069">
              <a:off x="6623961" y="2871607"/>
              <a:ext cx="398021" cy="3168352"/>
            </a:xfrm>
            <a:prstGeom prst="can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u="sng"/>
            </a:p>
          </p:txBody>
        </p:sp>
      </p:grpSp>
      <p:grpSp>
        <p:nvGrpSpPr>
          <p:cNvPr id="33" name="Grupo 32"/>
          <p:cNvGrpSpPr/>
          <p:nvPr/>
        </p:nvGrpSpPr>
        <p:grpSpPr>
          <a:xfrm>
            <a:off x="571130" y="1154361"/>
            <a:ext cx="976534" cy="720080"/>
            <a:chOff x="3062924" y="2645296"/>
            <a:chExt cx="976534" cy="720080"/>
          </a:xfrm>
        </p:grpSpPr>
        <p:sp>
          <p:nvSpPr>
            <p:cNvPr id="34" name="CaixaDeTexto 33"/>
            <p:cNvSpPr txBox="1"/>
            <p:nvPr/>
          </p:nvSpPr>
          <p:spPr>
            <a:xfrm>
              <a:off x="3062924" y="2645296"/>
              <a:ext cx="86594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pt-BR" sz="1200" dirty="0" smtClean="0">
                  <a:latin typeface="Arial" pitchFamily="34" charset="0"/>
                  <a:cs typeface="Arial" pitchFamily="34" charset="0"/>
                </a:rPr>
                <a:t>Esfera</a:t>
              </a:r>
            </a:p>
            <a:p>
              <a:pPr algn="ctr"/>
              <a:r>
                <a:rPr lang="pt-BR" sz="1200" dirty="0" smtClean="0">
                  <a:latin typeface="Arial" pitchFamily="34" charset="0"/>
                  <a:cs typeface="Arial" pitchFamily="34" charset="0"/>
                </a:rPr>
                <a:t>condutora</a:t>
              </a:r>
              <a:endParaRPr lang="pt-BR" sz="12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5" name="Arco 34"/>
            <p:cNvSpPr/>
            <p:nvPr/>
          </p:nvSpPr>
          <p:spPr>
            <a:xfrm flipH="1" flipV="1">
              <a:off x="3463394" y="2789312"/>
              <a:ext cx="576064" cy="576064"/>
            </a:xfrm>
            <a:prstGeom prst="arc">
              <a:avLst/>
            </a:prstGeom>
            <a:ln w="19050">
              <a:solidFill>
                <a:srgbClr val="FF0000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grpSp>
        <p:nvGrpSpPr>
          <p:cNvPr id="36" name="Grupo 35"/>
          <p:cNvGrpSpPr/>
          <p:nvPr/>
        </p:nvGrpSpPr>
        <p:grpSpPr>
          <a:xfrm>
            <a:off x="766010" y="2522513"/>
            <a:ext cx="934054" cy="720080"/>
            <a:chOff x="3105404" y="2645296"/>
            <a:chExt cx="934054" cy="720080"/>
          </a:xfrm>
        </p:grpSpPr>
        <p:sp>
          <p:nvSpPr>
            <p:cNvPr id="37" name="CaixaDeTexto 36"/>
            <p:cNvSpPr txBox="1"/>
            <p:nvPr/>
          </p:nvSpPr>
          <p:spPr>
            <a:xfrm>
              <a:off x="3105404" y="2645296"/>
              <a:ext cx="78098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pt-BR" sz="1200" dirty="0" smtClean="0">
                  <a:latin typeface="Arial" pitchFamily="34" charset="0"/>
                  <a:cs typeface="Arial" pitchFamily="34" charset="0"/>
                </a:rPr>
                <a:t>Corpo</a:t>
              </a:r>
            </a:p>
            <a:p>
              <a:pPr algn="ctr"/>
              <a:r>
                <a:rPr lang="pt-BR" sz="1200" dirty="0" smtClean="0">
                  <a:latin typeface="Arial" pitchFamily="34" charset="0"/>
                  <a:cs typeface="Arial" pitchFamily="34" charset="0"/>
                </a:rPr>
                <a:t>condutor</a:t>
              </a:r>
              <a:endParaRPr lang="pt-BR" sz="12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8" name="Arco 37"/>
            <p:cNvSpPr/>
            <p:nvPr/>
          </p:nvSpPr>
          <p:spPr>
            <a:xfrm flipH="1" flipV="1">
              <a:off x="3463394" y="2789312"/>
              <a:ext cx="576064" cy="576064"/>
            </a:xfrm>
            <a:prstGeom prst="arc">
              <a:avLst/>
            </a:prstGeom>
            <a:ln w="19050">
              <a:solidFill>
                <a:srgbClr val="FF0000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grpSp>
        <p:nvGrpSpPr>
          <p:cNvPr id="39" name="Grupo 38"/>
          <p:cNvGrpSpPr/>
          <p:nvPr/>
        </p:nvGrpSpPr>
        <p:grpSpPr>
          <a:xfrm>
            <a:off x="539552" y="4538737"/>
            <a:ext cx="1015006" cy="720080"/>
            <a:chOff x="3024452" y="2645296"/>
            <a:chExt cx="1015006" cy="720080"/>
          </a:xfrm>
        </p:grpSpPr>
        <p:sp>
          <p:nvSpPr>
            <p:cNvPr id="40" name="CaixaDeTexto 39"/>
            <p:cNvSpPr txBox="1"/>
            <p:nvPr/>
          </p:nvSpPr>
          <p:spPr>
            <a:xfrm>
              <a:off x="3024452" y="2645296"/>
              <a:ext cx="94288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pt-BR" sz="1200" dirty="0" smtClean="0">
                  <a:latin typeface="Arial" pitchFamily="34" charset="0"/>
                  <a:cs typeface="Arial" pitchFamily="34" charset="0"/>
                </a:rPr>
                <a:t>Folhas</a:t>
              </a:r>
            </a:p>
            <a:p>
              <a:pPr algn="ctr"/>
              <a:r>
                <a:rPr lang="pt-BR" sz="1200" dirty="0" smtClean="0">
                  <a:latin typeface="Arial" pitchFamily="34" charset="0"/>
                  <a:cs typeface="Arial" pitchFamily="34" charset="0"/>
                </a:rPr>
                <a:t>condutoras</a:t>
              </a:r>
              <a:endParaRPr lang="pt-BR" sz="12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" name="Arco 40"/>
            <p:cNvSpPr/>
            <p:nvPr/>
          </p:nvSpPr>
          <p:spPr>
            <a:xfrm flipH="1" flipV="1">
              <a:off x="3463394" y="2789312"/>
              <a:ext cx="576064" cy="576064"/>
            </a:xfrm>
            <a:prstGeom prst="arc">
              <a:avLst/>
            </a:prstGeom>
            <a:ln w="19050">
              <a:solidFill>
                <a:srgbClr val="FF0000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grpSp>
        <p:nvGrpSpPr>
          <p:cNvPr id="66" name="Grupo 65"/>
          <p:cNvGrpSpPr/>
          <p:nvPr/>
        </p:nvGrpSpPr>
        <p:grpSpPr>
          <a:xfrm>
            <a:off x="2627784" y="1370385"/>
            <a:ext cx="2645538" cy="3633759"/>
            <a:chOff x="2627784" y="1556792"/>
            <a:chExt cx="2645538" cy="3633759"/>
          </a:xfrm>
        </p:grpSpPr>
        <p:pic>
          <p:nvPicPr>
            <p:cNvPr id="16" name="Picture 4" descr="Imagem relacionada"/>
            <p:cNvPicPr>
              <a:picLocks noChangeAspect="1" noChangeArrowheads="1"/>
            </p:cNvPicPr>
            <p:nvPr/>
          </p:nvPicPr>
          <p:blipFill>
            <a:blip r:embed="rId3" cstate="print"/>
            <a:srcRect l="12600" t="12999" r="11801" b="11402"/>
            <a:stretch>
              <a:fillRect/>
            </a:stretch>
          </p:blipFill>
          <p:spPr bwMode="auto">
            <a:xfrm>
              <a:off x="3575140" y="1772816"/>
              <a:ext cx="648072" cy="633495"/>
            </a:xfrm>
            <a:prstGeom prst="rect">
              <a:avLst/>
            </a:prstGeom>
            <a:noFill/>
          </p:spPr>
        </p:pic>
        <p:sp>
          <p:nvSpPr>
            <p:cNvPr id="17" name="Cilindro 16"/>
            <p:cNvSpPr/>
            <p:nvPr/>
          </p:nvSpPr>
          <p:spPr>
            <a:xfrm flipV="1">
              <a:off x="3830132" y="2366252"/>
              <a:ext cx="144016" cy="2151931"/>
            </a:xfrm>
            <a:prstGeom prst="can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cxnSp>
          <p:nvCxnSpPr>
            <p:cNvPr id="20" name="Conector reto 19"/>
            <p:cNvCxnSpPr/>
            <p:nvPr/>
          </p:nvCxnSpPr>
          <p:spPr>
            <a:xfrm>
              <a:off x="3728284" y="4508311"/>
              <a:ext cx="36004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tângulo 20"/>
            <p:cNvSpPr/>
            <p:nvPr/>
          </p:nvSpPr>
          <p:spPr>
            <a:xfrm rot="18288350" flipH="1">
              <a:off x="4554792" y="4246497"/>
              <a:ext cx="91346" cy="1224945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2" name="Retângulo 21"/>
            <p:cNvSpPr/>
            <p:nvPr/>
          </p:nvSpPr>
          <p:spPr>
            <a:xfrm rot="3311650">
              <a:off x="3194584" y="4244904"/>
              <a:ext cx="91346" cy="1224945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grpSp>
          <p:nvGrpSpPr>
            <p:cNvPr id="52" name="Grupo 51"/>
            <p:cNvGrpSpPr/>
            <p:nvPr/>
          </p:nvGrpSpPr>
          <p:grpSpPr>
            <a:xfrm>
              <a:off x="4283968" y="1700808"/>
              <a:ext cx="989354" cy="819907"/>
              <a:chOff x="4910095" y="2694561"/>
              <a:chExt cx="989354" cy="819907"/>
            </a:xfrm>
          </p:grpSpPr>
          <p:grpSp>
            <p:nvGrpSpPr>
              <p:cNvPr id="42" name="Grupo 41"/>
              <p:cNvGrpSpPr/>
              <p:nvPr/>
            </p:nvGrpSpPr>
            <p:grpSpPr>
              <a:xfrm>
                <a:off x="5148064" y="2924944"/>
                <a:ext cx="751385" cy="402158"/>
                <a:chOff x="3347864" y="1844824"/>
                <a:chExt cx="5059284" cy="2809969"/>
              </a:xfrm>
            </p:grpSpPr>
            <p:pic>
              <p:nvPicPr>
                <p:cNvPr id="43" name="Picture 2" descr="Imagem relacionada"/>
                <p:cNvPicPr>
                  <a:picLocks noChangeAspect="1" noChangeArrowheads="1"/>
                </p:cNvPicPr>
                <p:nvPr/>
              </p:nvPicPr>
              <p:blipFill>
                <a:blip r:embed="rId4" cstate="print"/>
                <a:srcRect l="5040" t="5040" r="9281" b="9281"/>
                <a:stretch>
                  <a:fillRect/>
                </a:stretch>
              </p:blipFill>
              <p:spPr bwMode="auto">
                <a:xfrm>
                  <a:off x="3347864" y="1844824"/>
                  <a:ext cx="2448272" cy="2448272"/>
                </a:xfrm>
                <a:prstGeom prst="rect">
                  <a:avLst/>
                </a:prstGeom>
                <a:noFill/>
              </p:spPr>
            </p:pic>
            <p:sp>
              <p:nvSpPr>
                <p:cNvPr id="44" name="Cilindro 43"/>
                <p:cNvSpPr/>
                <p:nvPr/>
              </p:nvSpPr>
              <p:spPr>
                <a:xfrm rot="7268069">
                  <a:off x="6623961" y="2871607"/>
                  <a:ext cx="398021" cy="3168352"/>
                </a:xfrm>
                <a:prstGeom prst="can">
                  <a:avLst/>
                </a:prstGeom>
                <a:solidFill>
                  <a:schemeClr val="tx1">
                    <a:lumMod val="85000"/>
                    <a:lumOff val="1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t-BR" u="sng"/>
                </a:p>
              </p:txBody>
            </p:sp>
          </p:grpSp>
          <p:sp>
            <p:nvSpPr>
              <p:cNvPr id="45" name="CaixaDeTexto 44"/>
              <p:cNvSpPr txBox="1"/>
              <p:nvPr/>
            </p:nvSpPr>
            <p:spPr>
              <a:xfrm>
                <a:off x="5322764" y="2714625"/>
                <a:ext cx="31931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pt-BR" b="1" dirty="0" smtClean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+</a:t>
                </a:r>
                <a:endParaRPr lang="pt-BR" b="1" dirty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6" name="CaixaDeTexto 45"/>
              <p:cNvSpPr txBox="1"/>
              <p:nvPr/>
            </p:nvSpPr>
            <p:spPr>
              <a:xfrm>
                <a:off x="5423174" y="2914452"/>
                <a:ext cx="31931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pt-BR" b="1" dirty="0" smtClean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+</a:t>
                </a:r>
                <a:endParaRPr lang="pt-BR" b="1" dirty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7" name="CaixaDeTexto 46"/>
              <p:cNvSpPr txBox="1"/>
              <p:nvPr/>
            </p:nvSpPr>
            <p:spPr>
              <a:xfrm>
                <a:off x="5261474" y="3145136"/>
                <a:ext cx="31931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pt-BR" b="1" dirty="0" smtClean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+</a:t>
                </a:r>
                <a:endParaRPr lang="pt-BR" b="1" dirty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8" name="CaixaDeTexto 47"/>
              <p:cNvSpPr txBox="1"/>
              <p:nvPr/>
            </p:nvSpPr>
            <p:spPr>
              <a:xfrm>
                <a:off x="4997678" y="3085308"/>
                <a:ext cx="31931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pt-BR" b="1" dirty="0" smtClean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+</a:t>
                </a:r>
                <a:endParaRPr lang="pt-BR" b="1" dirty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9" name="CaixaDeTexto 48"/>
              <p:cNvSpPr txBox="1"/>
              <p:nvPr/>
            </p:nvSpPr>
            <p:spPr>
              <a:xfrm>
                <a:off x="4910095" y="2892130"/>
                <a:ext cx="31931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pt-BR" b="1" dirty="0" smtClean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+</a:t>
                </a:r>
                <a:endParaRPr lang="pt-BR" b="1" dirty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0" name="CaixaDeTexto 49"/>
              <p:cNvSpPr txBox="1"/>
              <p:nvPr/>
            </p:nvSpPr>
            <p:spPr>
              <a:xfrm>
                <a:off x="5041785" y="2694561"/>
                <a:ext cx="31931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pt-BR" b="1" dirty="0" smtClean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+</a:t>
                </a:r>
                <a:endParaRPr lang="pt-BR" b="1" dirty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53" name="CaixaDeTexto 52"/>
            <p:cNvSpPr txBox="1"/>
            <p:nvPr/>
          </p:nvSpPr>
          <p:spPr>
            <a:xfrm>
              <a:off x="3995936" y="1556792"/>
              <a:ext cx="2616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b="1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-</a:t>
              </a:r>
              <a:endParaRPr lang="pt-BR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4" name="CaixaDeTexto 53"/>
            <p:cNvSpPr txBox="1"/>
            <p:nvPr/>
          </p:nvSpPr>
          <p:spPr>
            <a:xfrm>
              <a:off x="3590310" y="1556792"/>
              <a:ext cx="2616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b="1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-</a:t>
              </a:r>
              <a:endParaRPr lang="pt-BR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5" name="CaixaDeTexto 54"/>
            <p:cNvSpPr txBox="1"/>
            <p:nvPr/>
          </p:nvSpPr>
          <p:spPr>
            <a:xfrm>
              <a:off x="3393951" y="1897385"/>
              <a:ext cx="2616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b="1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-</a:t>
              </a:r>
              <a:endParaRPr lang="pt-BR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6" name="CaixaDeTexto 55"/>
            <p:cNvSpPr txBox="1"/>
            <p:nvPr/>
          </p:nvSpPr>
          <p:spPr>
            <a:xfrm>
              <a:off x="3554953" y="2178149"/>
              <a:ext cx="2616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b="1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-</a:t>
              </a:r>
              <a:endParaRPr lang="pt-BR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7" name="CaixaDeTexto 56"/>
            <p:cNvSpPr txBox="1"/>
            <p:nvPr/>
          </p:nvSpPr>
          <p:spPr>
            <a:xfrm>
              <a:off x="4151426" y="1902643"/>
              <a:ext cx="2616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b="1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-</a:t>
              </a:r>
              <a:endParaRPr lang="pt-BR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9" name="CaixaDeTexto 58"/>
            <p:cNvSpPr txBox="1"/>
            <p:nvPr/>
          </p:nvSpPr>
          <p:spPr>
            <a:xfrm>
              <a:off x="3966259" y="2177330"/>
              <a:ext cx="2616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b="1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-</a:t>
              </a:r>
              <a:endParaRPr lang="pt-BR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0" name="CaixaDeTexto 59"/>
            <p:cNvSpPr txBox="1"/>
            <p:nvPr/>
          </p:nvSpPr>
          <p:spPr>
            <a:xfrm>
              <a:off x="2631381" y="4812035"/>
              <a:ext cx="3193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b="1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+</a:t>
              </a:r>
              <a:endParaRPr lang="pt-BR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1" name="CaixaDeTexto 60"/>
            <p:cNvSpPr txBox="1"/>
            <p:nvPr/>
          </p:nvSpPr>
          <p:spPr>
            <a:xfrm>
              <a:off x="2991128" y="4519663"/>
              <a:ext cx="3193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b="1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+</a:t>
              </a:r>
              <a:endParaRPr lang="pt-BR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2" name="CaixaDeTexto 61"/>
            <p:cNvSpPr txBox="1"/>
            <p:nvPr/>
          </p:nvSpPr>
          <p:spPr>
            <a:xfrm>
              <a:off x="3341896" y="4285608"/>
              <a:ext cx="3193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b="1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+</a:t>
              </a:r>
              <a:endParaRPr lang="pt-BR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3" name="CaixaDeTexto 62"/>
            <p:cNvSpPr txBox="1"/>
            <p:nvPr/>
          </p:nvSpPr>
          <p:spPr>
            <a:xfrm>
              <a:off x="4142938" y="4308677"/>
              <a:ext cx="3193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b="1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+</a:t>
              </a:r>
              <a:endParaRPr lang="pt-BR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4" name="CaixaDeTexto 63"/>
            <p:cNvSpPr txBox="1"/>
            <p:nvPr/>
          </p:nvSpPr>
          <p:spPr>
            <a:xfrm>
              <a:off x="4535745" y="4554840"/>
              <a:ext cx="3193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b="1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+</a:t>
              </a:r>
              <a:endParaRPr lang="pt-BR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5" name="CaixaDeTexto 64"/>
            <p:cNvSpPr txBox="1"/>
            <p:nvPr/>
          </p:nvSpPr>
          <p:spPr>
            <a:xfrm>
              <a:off x="4909130" y="4821219"/>
              <a:ext cx="3193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b="1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+</a:t>
              </a:r>
              <a:endParaRPr lang="pt-BR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67" name="Grupo 66"/>
          <p:cNvGrpSpPr/>
          <p:nvPr/>
        </p:nvGrpSpPr>
        <p:grpSpPr>
          <a:xfrm>
            <a:off x="5886902" y="1370385"/>
            <a:ext cx="2645538" cy="3633759"/>
            <a:chOff x="2627784" y="1556792"/>
            <a:chExt cx="2645538" cy="3633759"/>
          </a:xfrm>
        </p:grpSpPr>
        <p:pic>
          <p:nvPicPr>
            <p:cNvPr id="68" name="Picture 4" descr="Imagem relacionada"/>
            <p:cNvPicPr>
              <a:picLocks noChangeAspect="1" noChangeArrowheads="1"/>
            </p:cNvPicPr>
            <p:nvPr/>
          </p:nvPicPr>
          <p:blipFill>
            <a:blip r:embed="rId3" cstate="print"/>
            <a:srcRect l="12600" t="12999" r="11801" b="11402"/>
            <a:stretch>
              <a:fillRect/>
            </a:stretch>
          </p:blipFill>
          <p:spPr bwMode="auto">
            <a:xfrm>
              <a:off x="3575140" y="1772816"/>
              <a:ext cx="648072" cy="633495"/>
            </a:xfrm>
            <a:prstGeom prst="rect">
              <a:avLst/>
            </a:prstGeom>
            <a:noFill/>
          </p:spPr>
        </p:pic>
        <p:sp>
          <p:nvSpPr>
            <p:cNvPr id="69" name="Cilindro 68"/>
            <p:cNvSpPr/>
            <p:nvPr/>
          </p:nvSpPr>
          <p:spPr>
            <a:xfrm flipV="1">
              <a:off x="3830132" y="2366252"/>
              <a:ext cx="144016" cy="2151931"/>
            </a:xfrm>
            <a:prstGeom prst="can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cxnSp>
          <p:nvCxnSpPr>
            <p:cNvPr id="70" name="Conector reto 69"/>
            <p:cNvCxnSpPr/>
            <p:nvPr/>
          </p:nvCxnSpPr>
          <p:spPr>
            <a:xfrm>
              <a:off x="3728284" y="4508311"/>
              <a:ext cx="36004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1" name="Retângulo 70"/>
            <p:cNvSpPr/>
            <p:nvPr/>
          </p:nvSpPr>
          <p:spPr>
            <a:xfrm rot="18288350" flipH="1">
              <a:off x="4554792" y="4246497"/>
              <a:ext cx="91346" cy="1224945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72" name="Retângulo 71"/>
            <p:cNvSpPr/>
            <p:nvPr/>
          </p:nvSpPr>
          <p:spPr>
            <a:xfrm rot="3311650">
              <a:off x="3194584" y="4244904"/>
              <a:ext cx="91346" cy="1224945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grpSp>
          <p:nvGrpSpPr>
            <p:cNvPr id="73" name="Grupo 72"/>
            <p:cNvGrpSpPr/>
            <p:nvPr/>
          </p:nvGrpSpPr>
          <p:grpSpPr>
            <a:xfrm>
              <a:off x="4322366" y="1700808"/>
              <a:ext cx="950956" cy="765411"/>
              <a:chOff x="4948493" y="2694561"/>
              <a:chExt cx="950956" cy="765411"/>
            </a:xfrm>
          </p:grpSpPr>
          <p:grpSp>
            <p:nvGrpSpPr>
              <p:cNvPr id="86" name="Grupo 85"/>
              <p:cNvGrpSpPr/>
              <p:nvPr/>
            </p:nvGrpSpPr>
            <p:grpSpPr>
              <a:xfrm>
                <a:off x="5148064" y="2924944"/>
                <a:ext cx="751385" cy="402158"/>
                <a:chOff x="3347864" y="1844824"/>
                <a:chExt cx="5059284" cy="2809969"/>
              </a:xfrm>
            </p:grpSpPr>
            <p:pic>
              <p:nvPicPr>
                <p:cNvPr id="93" name="Picture 2" descr="Imagem relacionada"/>
                <p:cNvPicPr>
                  <a:picLocks noChangeAspect="1" noChangeArrowheads="1"/>
                </p:cNvPicPr>
                <p:nvPr/>
              </p:nvPicPr>
              <p:blipFill>
                <a:blip r:embed="rId4" cstate="print"/>
                <a:srcRect l="5040" t="5040" r="9281" b="9281"/>
                <a:stretch>
                  <a:fillRect/>
                </a:stretch>
              </p:blipFill>
              <p:spPr bwMode="auto">
                <a:xfrm>
                  <a:off x="3347864" y="1844824"/>
                  <a:ext cx="2448272" cy="2448272"/>
                </a:xfrm>
                <a:prstGeom prst="rect">
                  <a:avLst/>
                </a:prstGeom>
                <a:noFill/>
              </p:spPr>
            </p:pic>
            <p:sp>
              <p:nvSpPr>
                <p:cNvPr id="94" name="Cilindro 93"/>
                <p:cNvSpPr/>
                <p:nvPr/>
              </p:nvSpPr>
              <p:spPr>
                <a:xfrm rot="7268069">
                  <a:off x="6623961" y="2871607"/>
                  <a:ext cx="398021" cy="3168352"/>
                </a:xfrm>
                <a:prstGeom prst="can">
                  <a:avLst/>
                </a:prstGeom>
                <a:solidFill>
                  <a:schemeClr val="tx1">
                    <a:lumMod val="85000"/>
                    <a:lumOff val="1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t-BR" u="sng"/>
                </a:p>
              </p:txBody>
            </p:sp>
          </p:grpSp>
          <p:sp>
            <p:nvSpPr>
              <p:cNvPr id="87" name="CaixaDeTexto 86"/>
              <p:cNvSpPr txBox="1"/>
              <p:nvPr/>
            </p:nvSpPr>
            <p:spPr>
              <a:xfrm>
                <a:off x="5322764" y="2714625"/>
                <a:ext cx="26161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pt-BR" b="1" dirty="0" smtClean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-</a:t>
                </a:r>
                <a:endParaRPr lang="pt-BR" b="1" dirty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8" name="CaixaDeTexto 87"/>
              <p:cNvSpPr txBox="1"/>
              <p:nvPr/>
            </p:nvSpPr>
            <p:spPr>
              <a:xfrm>
                <a:off x="5423174" y="2914452"/>
                <a:ext cx="26161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pt-BR" b="1" dirty="0" smtClean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-</a:t>
                </a:r>
                <a:endParaRPr lang="pt-BR" b="1" dirty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9" name="CaixaDeTexto 88"/>
              <p:cNvSpPr txBox="1"/>
              <p:nvPr/>
            </p:nvSpPr>
            <p:spPr>
              <a:xfrm>
                <a:off x="5270032" y="3090640"/>
                <a:ext cx="26161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pt-BR" b="1" dirty="0" smtClean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-</a:t>
                </a:r>
                <a:endParaRPr lang="pt-BR" b="1" dirty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0" name="CaixaDeTexto 89"/>
              <p:cNvSpPr txBox="1"/>
              <p:nvPr/>
            </p:nvSpPr>
            <p:spPr>
              <a:xfrm>
                <a:off x="5076210" y="3073228"/>
                <a:ext cx="26161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pt-BR" b="1" dirty="0" smtClean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-</a:t>
                </a:r>
                <a:endParaRPr lang="pt-BR" b="1" dirty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1" name="CaixaDeTexto 90"/>
              <p:cNvSpPr txBox="1"/>
              <p:nvPr/>
            </p:nvSpPr>
            <p:spPr>
              <a:xfrm>
                <a:off x="4948493" y="2901258"/>
                <a:ext cx="26161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pt-BR" b="1" dirty="0" smtClean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-</a:t>
                </a:r>
                <a:endParaRPr lang="pt-BR" b="1" dirty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2" name="CaixaDeTexto 91"/>
              <p:cNvSpPr txBox="1"/>
              <p:nvPr/>
            </p:nvSpPr>
            <p:spPr>
              <a:xfrm>
                <a:off x="5041785" y="2694561"/>
                <a:ext cx="26161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pt-BR" b="1" dirty="0" smtClean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-</a:t>
                </a:r>
                <a:endParaRPr lang="pt-BR" b="1" dirty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74" name="CaixaDeTexto 73"/>
            <p:cNvSpPr txBox="1"/>
            <p:nvPr/>
          </p:nvSpPr>
          <p:spPr>
            <a:xfrm>
              <a:off x="3951908" y="1576710"/>
              <a:ext cx="3193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b="1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+</a:t>
              </a:r>
              <a:endParaRPr lang="pt-BR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5" name="CaixaDeTexto 74"/>
            <p:cNvSpPr txBox="1"/>
            <p:nvPr/>
          </p:nvSpPr>
          <p:spPr>
            <a:xfrm>
              <a:off x="3590310" y="1556792"/>
              <a:ext cx="3193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b="1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+</a:t>
              </a:r>
              <a:endParaRPr lang="pt-BR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6" name="CaixaDeTexto 75"/>
            <p:cNvSpPr txBox="1"/>
            <p:nvPr/>
          </p:nvSpPr>
          <p:spPr>
            <a:xfrm>
              <a:off x="3348261" y="1931913"/>
              <a:ext cx="3193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b="1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+</a:t>
              </a:r>
              <a:endParaRPr lang="pt-BR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7" name="CaixaDeTexto 76"/>
            <p:cNvSpPr txBox="1"/>
            <p:nvPr/>
          </p:nvSpPr>
          <p:spPr>
            <a:xfrm>
              <a:off x="3494628" y="2238474"/>
              <a:ext cx="3193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b="1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+</a:t>
              </a:r>
              <a:endParaRPr lang="pt-BR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8" name="CaixaDeTexto 77"/>
            <p:cNvSpPr txBox="1"/>
            <p:nvPr/>
          </p:nvSpPr>
          <p:spPr>
            <a:xfrm>
              <a:off x="4151426" y="1902643"/>
              <a:ext cx="3193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b="1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+</a:t>
              </a:r>
              <a:endParaRPr lang="pt-BR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9" name="CaixaDeTexto 78"/>
            <p:cNvSpPr txBox="1"/>
            <p:nvPr/>
          </p:nvSpPr>
          <p:spPr>
            <a:xfrm>
              <a:off x="4000589" y="2215926"/>
              <a:ext cx="3193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b="1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+</a:t>
              </a:r>
              <a:endParaRPr lang="pt-BR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0" name="CaixaDeTexto 79"/>
            <p:cNvSpPr txBox="1"/>
            <p:nvPr/>
          </p:nvSpPr>
          <p:spPr>
            <a:xfrm>
              <a:off x="2631381" y="4812035"/>
              <a:ext cx="2616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b="1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-</a:t>
              </a:r>
              <a:endParaRPr lang="pt-BR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1" name="CaixaDeTexto 80"/>
            <p:cNvSpPr txBox="1"/>
            <p:nvPr/>
          </p:nvSpPr>
          <p:spPr>
            <a:xfrm>
              <a:off x="2991128" y="4519663"/>
              <a:ext cx="2616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b="1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-</a:t>
              </a:r>
              <a:endParaRPr lang="pt-BR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2" name="CaixaDeTexto 81"/>
            <p:cNvSpPr txBox="1"/>
            <p:nvPr/>
          </p:nvSpPr>
          <p:spPr>
            <a:xfrm>
              <a:off x="3341896" y="4285608"/>
              <a:ext cx="2616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b="1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-</a:t>
              </a:r>
              <a:endParaRPr lang="pt-BR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3" name="CaixaDeTexto 82"/>
            <p:cNvSpPr txBox="1"/>
            <p:nvPr/>
          </p:nvSpPr>
          <p:spPr>
            <a:xfrm>
              <a:off x="4142938" y="4308677"/>
              <a:ext cx="2616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b="1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-</a:t>
              </a:r>
              <a:endParaRPr lang="pt-BR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4" name="CaixaDeTexto 83"/>
            <p:cNvSpPr txBox="1"/>
            <p:nvPr/>
          </p:nvSpPr>
          <p:spPr>
            <a:xfrm>
              <a:off x="4535745" y="4554840"/>
              <a:ext cx="2616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b="1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-</a:t>
              </a:r>
              <a:endParaRPr lang="pt-BR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5" name="CaixaDeTexto 84"/>
            <p:cNvSpPr txBox="1"/>
            <p:nvPr/>
          </p:nvSpPr>
          <p:spPr>
            <a:xfrm>
              <a:off x="4909130" y="4821219"/>
              <a:ext cx="2616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b="1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-</a:t>
              </a:r>
              <a:endParaRPr lang="pt-BR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95" name="CaixaDeTexto 94"/>
          <p:cNvSpPr txBox="1">
            <a:spLocks noChangeArrowheads="1"/>
          </p:cNvSpPr>
          <p:nvPr/>
        </p:nvSpPr>
        <p:spPr bwMode="auto">
          <a:xfrm>
            <a:off x="467544" y="5457418"/>
            <a:ext cx="6192688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t-BR" sz="2200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Conclusão</a:t>
            </a:r>
            <a:endParaRPr lang="pt-BR" sz="2200" b="1" dirty="0" smtClean="0">
              <a:solidFill>
                <a:srgbClr val="00B0F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6" name="CaixaDeTexto 95"/>
          <p:cNvSpPr txBox="1">
            <a:spLocks noChangeArrowheads="1"/>
          </p:cNvSpPr>
          <p:nvPr/>
        </p:nvSpPr>
        <p:spPr bwMode="auto">
          <a:xfrm>
            <a:off x="539552" y="5745450"/>
            <a:ext cx="8136903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77800" indent="-177800" algn="just">
              <a:buFont typeface="Arial" pitchFamily="34" charset="0"/>
              <a:buChar char="•"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O eletroscópio de folhas também não nos permite avaliar o sinal da carga do corpo.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45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 tmFilter="0,0; .5, 1; 1, 1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900"/>
                            </p:stCondLst>
                            <p:childTnLst>
                              <p:par>
                                <p:cTn id="60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 tmFilter="0,0; .5, 1; 1, 1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5" grpId="0"/>
      <p:bldP spid="9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1"/>
          <p:cNvSpPr txBox="1">
            <a:spLocks/>
          </p:cNvSpPr>
          <p:nvPr/>
        </p:nvSpPr>
        <p:spPr>
          <a:xfrm>
            <a:off x="457200" y="778024"/>
            <a:ext cx="8229600" cy="70676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Eletromagnetismo</a:t>
            </a:r>
            <a:endParaRPr kumimoji="0" lang="pt-BR" sz="36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CaixaDeTexto 3"/>
          <p:cNvSpPr txBox="1">
            <a:spLocks noChangeArrowheads="1"/>
          </p:cNvSpPr>
          <p:nvPr/>
        </p:nvSpPr>
        <p:spPr bwMode="auto">
          <a:xfrm>
            <a:off x="468313" y="1268760"/>
            <a:ext cx="814705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pt-BR" sz="2000" dirty="0"/>
              <a:t>	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É a área da Física que estuda os fenômenos relacionados à carga elétrica.</a:t>
            </a:r>
            <a:endParaRPr lang="pt-BR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aixaDeTexto 4"/>
          <p:cNvSpPr txBox="1">
            <a:spLocks noChangeArrowheads="1"/>
          </p:cNvSpPr>
          <p:nvPr/>
        </p:nvSpPr>
        <p:spPr bwMode="auto">
          <a:xfrm>
            <a:off x="467544" y="1988840"/>
            <a:ext cx="814705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pt-BR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Eletrostática</a:t>
            </a:r>
          </a:p>
          <a:p>
            <a:pPr algn="just">
              <a:buFont typeface="Wingdings" pitchFamily="2" charset="2"/>
              <a:buChar char="Ø"/>
            </a:pPr>
            <a:r>
              <a:rPr lang="pt-BR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Eletrodinâmica</a:t>
            </a:r>
          </a:p>
          <a:p>
            <a:pPr algn="just">
              <a:buFont typeface="Wingdings" pitchFamily="2" charset="2"/>
              <a:buChar char="Ø"/>
            </a:pPr>
            <a:r>
              <a:rPr lang="pt-BR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Magnetismo</a:t>
            </a:r>
            <a:endParaRPr lang="pt-BR" sz="20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467544" y="3140968"/>
            <a:ext cx="8229600" cy="70676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Eletrostática</a:t>
            </a:r>
            <a:endParaRPr kumimoji="0" lang="pt-BR" sz="36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CaixaDeTexto 6"/>
          <p:cNvSpPr txBox="1">
            <a:spLocks noChangeArrowheads="1"/>
          </p:cNvSpPr>
          <p:nvPr/>
        </p:nvSpPr>
        <p:spPr bwMode="auto">
          <a:xfrm>
            <a:off x="467544" y="3729226"/>
            <a:ext cx="814705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pt-BR" sz="2000" dirty="0"/>
              <a:t>	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É o estudo de cargas elétricas em situação de equilíbrio.</a:t>
            </a:r>
            <a:endParaRPr lang="pt-BR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CaixaDeTexto 7"/>
          <p:cNvSpPr txBox="1">
            <a:spLocks noChangeArrowheads="1"/>
          </p:cNvSpPr>
          <p:nvPr/>
        </p:nvSpPr>
        <p:spPr bwMode="auto">
          <a:xfrm>
            <a:off x="467544" y="4141529"/>
            <a:ext cx="8147050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pt-BR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Eletrização</a:t>
            </a:r>
          </a:p>
          <a:p>
            <a:pPr algn="just">
              <a:buFont typeface="Wingdings" pitchFamily="2" charset="2"/>
              <a:buChar char="Ø"/>
            </a:pPr>
            <a:r>
              <a:rPr lang="pt-BR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Lei de Coulomb</a:t>
            </a:r>
          </a:p>
          <a:p>
            <a:pPr algn="just">
              <a:buFont typeface="Wingdings" pitchFamily="2" charset="2"/>
              <a:buChar char="Ø"/>
            </a:pPr>
            <a:r>
              <a:rPr lang="pt-BR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Campo Elétrico</a:t>
            </a:r>
          </a:p>
          <a:p>
            <a:pPr algn="just">
              <a:buFont typeface="Wingdings" pitchFamily="2" charset="2"/>
              <a:buChar char="Ø"/>
            </a:pPr>
            <a:r>
              <a:rPr lang="pt-BR" sz="2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Potencial Elétrico</a:t>
            </a:r>
          </a:p>
          <a:p>
            <a:pPr algn="just">
              <a:buFont typeface="Wingdings" pitchFamily="2" charset="2"/>
              <a:buChar char="Ø"/>
            </a:pPr>
            <a:r>
              <a:rPr lang="pt-BR" sz="2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Condutores em Equilíbrio Eletrostático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000"/>
                            </p:stCondLst>
                            <p:childTnLst>
                              <p:par>
                                <p:cTn id="18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 tmFilter="0,0; .5, 1; 1, 1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350"/>
                            </p:stCondLst>
                            <p:childTnLst>
                              <p:par>
                                <p:cTn id="40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 tmFilter="0,0; .5, 1; 1, 1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ELETRIZAÇÃO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pt-BR" sz="3600" dirty="0" smtClean="0"/>
              <a:t>Humberto Ribeiro</a:t>
            </a:r>
            <a:endParaRPr lang="pt-BR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/>
          </p:cNvSpPr>
          <p:nvPr/>
        </p:nvSpPr>
        <p:spPr>
          <a:xfrm>
            <a:off x="457200" y="778024"/>
            <a:ext cx="8229600" cy="70676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1. Introdução</a:t>
            </a:r>
            <a:endParaRPr kumimoji="0" lang="pt-BR" sz="36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CaixaDeTexto 2"/>
          <p:cNvSpPr txBox="1">
            <a:spLocks noChangeArrowheads="1"/>
          </p:cNvSpPr>
          <p:nvPr/>
        </p:nvSpPr>
        <p:spPr bwMode="auto">
          <a:xfrm>
            <a:off x="468313" y="1268760"/>
            <a:ext cx="814705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pt-BR" sz="2000" dirty="0"/>
              <a:t>	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Eletrização é o estudo dos processos capazes de tornar a matéria eletrizada.</a:t>
            </a:r>
            <a:endParaRPr lang="pt-BR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467544" y="2374394"/>
            <a:ext cx="8229600" cy="70676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2. Carga Elétrica</a:t>
            </a:r>
            <a:endParaRPr kumimoji="0" lang="pt-BR" sz="36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026" name="Picture 2" descr="Imagem relacionad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588" y="3566119"/>
            <a:ext cx="4762500" cy="2743201"/>
          </a:xfrm>
          <a:prstGeom prst="rect">
            <a:avLst/>
          </a:prstGeom>
          <a:noFill/>
        </p:spPr>
      </p:pic>
      <p:sp>
        <p:nvSpPr>
          <p:cNvPr id="7" name="CaixaDeTexto 6"/>
          <p:cNvSpPr txBox="1">
            <a:spLocks noChangeArrowheads="1"/>
          </p:cNvSpPr>
          <p:nvPr/>
        </p:nvSpPr>
        <p:spPr bwMode="auto">
          <a:xfrm>
            <a:off x="467544" y="2996952"/>
            <a:ext cx="324036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pt-BR" sz="2000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Experimento de Rutherford</a:t>
            </a:r>
            <a:endParaRPr lang="pt-BR" sz="2000" b="1" dirty="0" smtClean="0">
              <a:solidFill>
                <a:srgbClr val="00B0F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2" descr="Resultado de imagem para experimento de rutherford"/>
          <p:cNvPicPr>
            <a:picLocks noChangeAspect="1" noChangeArrowheads="1"/>
          </p:cNvPicPr>
          <p:nvPr/>
        </p:nvPicPr>
        <p:blipFill>
          <a:blip r:embed="rId3" cstate="print"/>
          <a:srcRect t="9000"/>
          <a:stretch>
            <a:fillRect/>
          </a:stretch>
        </p:blipFill>
        <p:spPr bwMode="auto">
          <a:xfrm>
            <a:off x="5508104" y="4293096"/>
            <a:ext cx="3238500" cy="14561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 tmFilter="0,0; .5, 1; 1, 1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600"/>
                            </p:stCondLst>
                            <p:childTnLst>
                              <p:par>
                                <p:cTn id="3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>
            <a:spLocks noChangeArrowheads="1"/>
          </p:cNvSpPr>
          <p:nvPr/>
        </p:nvSpPr>
        <p:spPr bwMode="auto">
          <a:xfrm>
            <a:off x="467544" y="836712"/>
            <a:ext cx="468052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pt-BR" sz="2000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Modelo Atômico de Rutherford</a:t>
            </a:r>
            <a:endParaRPr lang="pt-BR" sz="2000" b="1" dirty="0" smtClean="0">
              <a:solidFill>
                <a:srgbClr val="00B0F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7410" name="Picture 2" descr="Resultado de imagem para experimento de rutherfor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81352" y="1196752"/>
            <a:ext cx="2098760" cy="2016224"/>
          </a:xfrm>
          <a:prstGeom prst="rect">
            <a:avLst/>
          </a:prstGeom>
          <a:noFill/>
        </p:spPr>
      </p:pic>
      <p:sp>
        <p:nvSpPr>
          <p:cNvPr id="4" name="CaixaDeTexto 3"/>
          <p:cNvSpPr txBox="1">
            <a:spLocks noChangeArrowheads="1"/>
          </p:cNvSpPr>
          <p:nvPr/>
        </p:nvSpPr>
        <p:spPr bwMode="auto">
          <a:xfrm>
            <a:off x="467544" y="3284984"/>
            <a:ext cx="468052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pt-BR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Conceito de Carga Elétrica</a:t>
            </a:r>
            <a:endParaRPr lang="pt-BR" sz="24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aixaDeTexto 4"/>
          <p:cNvSpPr txBox="1">
            <a:spLocks noChangeArrowheads="1"/>
          </p:cNvSpPr>
          <p:nvPr/>
        </p:nvSpPr>
        <p:spPr bwMode="auto">
          <a:xfrm>
            <a:off x="468313" y="3645024"/>
            <a:ext cx="814705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pt-BR" sz="2000" dirty="0"/>
              <a:t>	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Carga elétrica é a propriedade da matéria existente nos prótons e elétrons responsável pelas as forças atrativas entre ambos.</a:t>
            </a:r>
            <a:endParaRPr lang="pt-BR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CaixaDeTexto 5"/>
          <p:cNvSpPr txBox="1">
            <a:spLocks noChangeArrowheads="1"/>
          </p:cNvSpPr>
          <p:nvPr/>
        </p:nvSpPr>
        <p:spPr bwMode="auto">
          <a:xfrm>
            <a:off x="467544" y="4293096"/>
            <a:ext cx="468052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pt-BR" sz="2000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Carga Elétrica Elementar</a:t>
            </a:r>
            <a:endParaRPr lang="pt-BR" sz="2000" b="1" dirty="0" smtClean="0">
              <a:solidFill>
                <a:srgbClr val="00B0F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CaixaDeTexto 6"/>
          <p:cNvSpPr txBox="1">
            <a:spLocks noChangeArrowheads="1"/>
          </p:cNvSpPr>
          <p:nvPr/>
        </p:nvSpPr>
        <p:spPr bwMode="auto">
          <a:xfrm>
            <a:off x="467544" y="4581128"/>
            <a:ext cx="814705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pt-BR" sz="2000" dirty="0"/>
              <a:t>	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É o menor valor possível da carga elétrica.  </a:t>
            </a:r>
            <a:endParaRPr lang="pt-BR" sz="20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7411" name="Object 3"/>
          <p:cNvGraphicFramePr>
            <a:graphicFrameLocks noChangeAspect="1"/>
          </p:cNvGraphicFramePr>
          <p:nvPr/>
        </p:nvGraphicFramePr>
        <p:xfrm>
          <a:off x="3056681" y="5020444"/>
          <a:ext cx="2811463" cy="43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2" name="Equação" r:id="rId4" imgW="1307880" imgH="203040" progId="Equation.3">
                  <p:embed/>
                </p:oleObj>
              </mc:Choice>
              <mc:Fallback>
                <p:oleObj name="Equação" r:id="rId4" imgW="1307880" imgH="2030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56681" y="5020444"/>
                        <a:ext cx="2811463" cy="438150"/>
                      </a:xfrm>
                      <a:prstGeom prst="rect">
                        <a:avLst/>
                      </a:prstGeom>
                      <a:solidFill>
                        <a:schemeClr val="accent2">
                          <a:alpha val="30000"/>
                        </a:schemeClr>
                      </a:solidFill>
                      <a:ln w="38100" cmpd="dbl">
                        <a:solidFill>
                          <a:schemeClr val="accent2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CaixaDeTexto 10"/>
          <p:cNvSpPr txBox="1">
            <a:spLocks noChangeArrowheads="1"/>
          </p:cNvSpPr>
          <p:nvPr/>
        </p:nvSpPr>
        <p:spPr bwMode="auto">
          <a:xfrm>
            <a:off x="2267744" y="5549170"/>
            <a:ext cx="4320480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 cap="sq" cmpd="dbl">
            <a:solidFill>
              <a:schemeClr val="tx1"/>
            </a:solidFill>
            <a:prstDash val="solid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pt-BR" sz="2000" dirty="0" smtClean="0">
                <a:latin typeface="Arial" pitchFamily="34" charset="0"/>
                <a:cs typeface="Arial" pitchFamily="34" charset="0"/>
              </a:rPr>
              <a:t>Carga do próton = +e (+1,6 </a:t>
            </a:r>
            <a:r>
              <a:rPr lang="pt-BR" sz="2000" dirty="0" smtClean="0">
                <a:latin typeface="Arial" pitchFamily="34" charset="0"/>
                <a:cs typeface="Arial" pitchFamily="34" charset="0"/>
                <a:sym typeface="Symbol"/>
              </a:rPr>
              <a:t> 10</a:t>
            </a:r>
            <a:r>
              <a:rPr lang="pt-BR" sz="2000" baseline="30000" dirty="0" smtClean="0">
                <a:latin typeface="Arial" pitchFamily="34" charset="0"/>
                <a:cs typeface="Arial" pitchFamily="34" charset="0"/>
                <a:sym typeface="Symbol"/>
              </a:rPr>
              <a:t>-19</a:t>
            </a:r>
            <a:r>
              <a:rPr lang="pt-BR" sz="2000" dirty="0" smtClean="0">
                <a:latin typeface="Arial" pitchFamily="34" charset="0"/>
                <a:cs typeface="Arial" pitchFamily="34" charset="0"/>
                <a:sym typeface="Symbol"/>
              </a:rPr>
              <a:t> C)</a:t>
            </a:r>
            <a:endParaRPr lang="pt-BR" sz="20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CaixaDeTexto 11"/>
          <p:cNvSpPr txBox="1">
            <a:spLocks noChangeArrowheads="1"/>
          </p:cNvSpPr>
          <p:nvPr/>
        </p:nvSpPr>
        <p:spPr bwMode="auto">
          <a:xfrm>
            <a:off x="2267744" y="5981218"/>
            <a:ext cx="4320480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pt-BR" sz="2000" dirty="0" smtClean="0">
                <a:latin typeface="Arial" pitchFamily="34" charset="0"/>
                <a:cs typeface="Arial" pitchFamily="34" charset="0"/>
              </a:rPr>
              <a:t>Carga do elétron = -e (-1,6 </a:t>
            </a:r>
            <a:r>
              <a:rPr lang="pt-BR" sz="2000" dirty="0" smtClean="0">
                <a:latin typeface="Arial" pitchFamily="34" charset="0"/>
                <a:cs typeface="Arial" pitchFamily="34" charset="0"/>
                <a:sym typeface="Symbol"/>
              </a:rPr>
              <a:t> 10</a:t>
            </a:r>
            <a:r>
              <a:rPr lang="pt-BR" sz="2000" baseline="30000" dirty="0" smtClean="0">
                <a:latin typeface="Arial" pitchFamily="34" charset="0"/>
                <a:cs typeface="Arial" pitchFamily="34" charset="0"/>
                <a:sym typeface="Symbol"/>
              </a:rPr>
              <a:t>-19</a:t>
            </a:r>
            <a:r>
              <a:rPr lang="pt-BR" sz="2000" dirty="0" smtClean="0">
                <a:latin typeface="Arial" pitchFamily="34" charset="0"/>
                <a:cs typeface="Arial" pitchFamily="34" charset="0"/>
                <a:sym typeface="Symbol"/>
              </a:rPr>
              <a:t> C)</a:t>
            </a:r>
            <a:endParaRPr lang="pt-BR" sz="2000" b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7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600"/>
                            </p:stCondLst>
                            <p:childTnLst>
                              <p:par>
                                <p:cTn id="26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550"/>
                            </p:stCondLst>
                            <p:childTnLst>
                              <p:par>
                                <p:cTn id="43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 tmFilter="0,0; .5, 1; 1, 1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3800"/>
                            </p:stCondLst>
                            <p:childTnLst>
                              <p:par>
                                <p:cTn id="51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 tmFilter="0,0; .5, 1; 1, 1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900"/>
                            </p:stCondLst>
                            <p:childTnLst>
                              <p:par>
                                <p:cTn id="77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 tmFilter="0,0; .5, 1; 1, 1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  <p:bldP spid="7" grpId="0"/>
      <p:bldP spid="11" grpId="0" animBg="1"/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/>
          </p:cNvSpPr>
          <p:nvPr/>
        </p:nvSpPr>
        <p:spPr>
          <a:xfrm>
            <a:off x="467544" y="836712"/>
            <a:ext cx="8229600" cy="70676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3. Corpo Neutro e Corpo</a:t>
            </a:r>
            <a:r>
              <a:rPr kumimoji="0" lang="pt-BR" sz="3600" b="0" i="0" u="none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Eletrizado</a:t>
            </a:r>
            <a:endParaRPr kumimoji="0" lang="pt-BR" sz="36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CaixaDeTexto 2"/>
          <p:cNvSpPr txBox="1">
            <a:spLocks noChangeArrowheads="1"/>
          </p:cNvSpPr>
          <p:nvPr/>
        </p:nvSpPr>
        <p:spPr bwMode="auto">
          <a:xfrm>
            <a:off x="467544" y="1671191"/>
            <a:ext cx="468052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pt-BR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Corpo Neutro</a:t>
            </a:r>
            <a:endParaRPr lang="pt-BR" sz="24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aixaDeTexto 3"/>
          <p:cNvSpPr txBox="1">
            <a:spLocks noChangeArrowheads="1"/>
          </p:cNvSpPr>
          <p:nvPr/>
        </p:nvSpPr>
        <p:spPr bwMode="auto">
          <a:xfrm>
            <a:off x="468312" y="2132856"/>
            <a:ext cx="8208143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pt-BR" sz="2000" dirty="0" smtClean="0"/>
              <a:t>	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É todo corpo no qual o número de prótons em seus átomos é igual ao número de elétrons (N</a:t>
            </a:r>
            <a:r>
              <a:rPr lang="pt-BR" sz="2000" baseline="-25000" dirty="0" smtClean="0">
                <a:latin typeface="Arial" pitchFamily="34" charset="0"/>
                <a:cs typeface="Arial" pitchFamily="34" charset="0"/>
              </a:rPr>
              <a:t>P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 = N</a:t>
            </a:r>
            <a:r>
              <a:rPr lang="pt-BR" sz="2000" baseline="-25000" dirty="0" smtClean="0">
                <a:latin typeface="Arial" pitchFamily="34" charset="0"/>
                <a:cs typeface="Arial" pitchFamily="34" charset="0"/>
              </a:rPr>
              <a:t>E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).</a:t>
            </a:r>
            <a:endParaRPr lang="pt-BR" sz="2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8434" name="Picture 2" descr="Resultado de imagem para carga neutr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31640" y="2996952"/>
            <a:ext cx="2880320" cy="2297399"/>
          </a:xfrm>
          <a:prstGeom prst="rect">
            <a:avLst/>
          </a:prstGeom>
          <a:noFill/>
        </p:spPr>
      </p:pic>
      <p:sp>
        <p:nvSpPr>
          <p:cNvPr id="6" name="CaixaDeTexto 5"/>
          <p:cNvSpPr txBox="1">
            <a:spLocks noChangeArrowheads="1"/>
          </p:cNvSpPr>
          <p:nvPr/>
        </p:nvSpPr>
        <p:spPr bwMode="auto">
          <a:xfrm>
            <a:off x="4644008" y="3278127"/>
            <a:ext cx="2808312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 cap="sq" cmpd="dbl">
            <a:solidFill>
              <a:schemeClr val="tx1"/>
            </a:solidFill>
            <a:prstDash val="solid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pt-BR" sz="2000" dirty="0" smtClean="0">
                <a:latin typeface="Arial" pitchFamily="34" charset="0"/>
                <a:cs typeface="Arial" pitchFamily="34" charset="0"/>
              </a:rPr>
              <a:t>Carga do núcleo = +3e </a:t>
            </a:r>
            <a:endParaRPr lang="pt-BR" sz="20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CaixaDeTexto 6"/>
          <p:cNvSpPr txBox="1">
            <a:spLocks noChangeArrowheads="1"/>
          </p:cNvSpPr>
          <p:nvPr/>
        </p:nvSpPr>
        <p:spPr bwMode="auto">
          <a:xfrm>
            <a:off x="4644008" y="3742113"/>
            <a:ext cx="3168352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 cap="sq" cmpd="dbl">
            <a:solidFill>
              <a:schemeClr val="tx1"/>
            </a:solidFill>
            <a:prstDash val="solid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pt-BR" sz="2000" dirty="0" smtClean="0">
                <a:latin typeface="Arial" pitchFamily="34" charset="0"/>
                <a:cs typeface="Arial" pitchFamily="34" charset="0"/>
              </a:rPr>
              <a:t>Carga da </a:t>
            </a:r>
            <a:r>
              <a:rPr lang="pt-BR" sz="2000" dirty="0" err="1" smtClean="0">
                <a:latin typeface="Arial" pitchFamily="34" charset="0"/>
                <a:cs typeface="Arial" pitchFamily="34" charset="0"/>
              </a:rPr>
              <a:t>eletrosfera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 = -3e</a:t>
            </a:r>
            <a:endParaRPr lang="pt-BR" sz="20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CaixaDeTexto 7"/>
          <p:cNvSpPr txBox="1">
            <a:spLocks noChangeArrowheads="1"/>
          </p:cNvSpPr>
          <p:nvPr/>
        </p:nvSpPr>
        <p:spPr bwMode="auto">
          <a:xfrm>
            <a:off x="4644008" y="4214231"/>
            <a:ext cx="316835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pt-BR" sz="2000" dirty="0" smtClean="0">
                <a:latin typeface="Arial" pitchFamily="34" charset="0"/>
                <a:cs typeface="Arial" pitchFamily="34" charset="0"/>
              </a:rPr>
              <a:t>Carga total: Q = +3e – 3e</a:t>
            </a:r>
            <a:endParaRPr lang="pt-BR" sz="20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8435" name="Object 3"/>
          <p:cNvGraphicFramePr>
            <a:graphicFrameLocks noChangeAspect="1"/>
          </p:cNvGraphicFramePr>
          <p:nvPr/>
        </p:nvGraphicFramePr>
        <p:xfrm>
          <a:off x="5734595" y="4718287"/>
          <a:ext cx="792283" cy="3668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6" name="Equação" r:id="rId4" imgW="330120" imgH="152280" progId="Equation.3">
                  <p:embed/>
                </p:oleObj>
              </mc:Choice>
              <mc:Fallback>
                <p:oleObj name="Equação" r:id="rId4" imgW="330120" imgH="1522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34595" y="4718287"/>
                        <a:ext cx="792283" cy="366897"/>
                      </a:xfrm>
                      <a:prstGeom prst="rect">
                        <a:avLst/>
                      </a:prstGeom>
                      <a:solidFill>
                        <a:schemeClr val="accent2">
                          <a:alpha val="30000"/>
                        </a:schemeClr>
                      </a:solidFill>
                      <a:ln w="38100" cmpd="dbl">
                        <a:solidFill>
                          <a:schemeClr val="accent2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250"/>
                            </p:stCondLst>
                            <p:childTnLst>
                              <p:par>
                                <p:cTn id="2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 tmFilter="0,0; .5, 1; 1, 1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 tmFilter="0,0; .5, 1; 1, 1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400"/>
                            </p:stCondLst>
                            <p:childTnLst>
                              <p:par>
                                <p:cTn id="52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 animBg="1"/>
      <p:bldP spid="7" grpId="0" animBg="1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>
            <a:spLocks noChangeArrowheads="1"/>
          </p:cNvSpPr>
          <p:nvPr/>
        </p:nvSpPr>
        <p:spPr bwMode="auto">
          <a:xfrm>
            <a:off x="467544" y="908720"/>
            <a:ext cx="468052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pt-BR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Corpo Eletrizado ou Carregado</a:t>
            </a:r>
            <a:endParaRPr lang="pt-BR" sz="24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aixaDeTexto 2"/>
          <p:cNvSpPr txBox="1">
            <a:spLocks noChangeArrowheads="1"/>
          </p:cNvSpPr>
          <p:nvPr/>
        </p:nvSpPr>
        <p:spPr bwMode="auto">
          <a:xfrm>
            <a:off x="468312" y="1412776"/>
            <a:ext cx="8208143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pt-BR" sz="2000" dirty="0" smtClean="0"/>
              <a:t>	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É todo corpo no qual o número de prótons em alguns dos seus átomos é diferente do número de elétrons (N</a:t>
            </a:r>
            <a:r>
              <a:rPr lang="pt-BR" sz="2000" baseline="-25000" dirty="0" smtClean="0">
                <a:latin typeface="Arial" pitchFamily="34" charset="0"/>
                <a:cs typeface="Arial" pitchFamily="34" charset="0"/>
              </a:rPr>
              <a:t>P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2000" dirty="0" smtClean="0">
                <a:latin typeface="Arial" pitchFamily="34" charset="0"/>
                <a:cs typeface="Arial" pitchFamily="34" charset="0"/>
                <a:sym typeface="Symbol"/>
              </a:rPr>
              <a:t>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 N</a:t>
            </a:r>
            <a:r>
              <a:rPr lang="pt-BR" sz="2000" baseline="-25000" dirty="0" smtClean="0">
                <a:latin typeface="Arial" pitchFamily="34" charset="0"/>
                <a:cs typeface="Arial" pitchFamily="34" charset="0"/>
              </a:rPr>
              <a:t>E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).</a:t>
            </a:r>
            <a:endParaRPr lang="pt-BR" sz="2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5842" name="Picture 2" descr="Resultado de imagem para carga eletric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592" y="2060848"/>
            <a:ext cx="2867518" cy="2016224"/>
          </a:xfrm>
          <a:prstGeom prst="rect">
            <a:avLst/>
          </a:prstGeom>
          <a:noFill/>
        </p:spPr>
      </p:pic>
      <p:sp>
        <p:nvSpPr>
          <p:cNvPr id="5" name="CaixaDeTexto 4"/>
          <p:cNvSpPr txBox="1">
            <a:spLocks noChangeArrowheads="1"/>
          </p:cNvSpPr>
          <p:nvPr/>
        </p:nvSpPr>
        <p:spPr bwMode="auto">
          <a:xfrm>
            <a:off x="611560" y="4365104"/>
            <a:ext cx="4392488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 cap="sq" cmpd="dbl">
            <a:solidFill>
              <a:schemeClr val="tx1"/>
            </a:solidFill>
            <a:prstDash val="solid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t-BR" sz="2000" dirty="0" smtClean="0">
                <a:latin typeface="Arial" pitchFamily="34" charset="0"/>
                <a:cs typeface="Arial" pitchFamily="34" charset="0"/>
              </a:rPr>
              <a:t>N</a:t>
            </a:r>
            <a:r>
              <a:rPr lang="pt-BR" sz="2000" baseline="-25000" dirty="0" smtClean="0">
                <a:latin typeface="Arial" pitchFamily="34" charset="0"/>
                <a:cs typeface="Arial" pitchFamily="34" charset="0"/>
              </a:rPr>
              <a:t>P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 &gt; N</a:t>
            </a:r>
            <a:r>
              <a:rPr lang="pt-BR" sz="2000" baseline="-25000" dirty="0" smtClean="0">
                <a:latin typeface="Arial" pitchFamily="34" charset="0"/>
                <a:cs typeface="Arial" pitchFamily="34" charset="0"/>
              </a:rPr>
              <a:t>E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2000" dirty="0" smtClean="0">
                <a:latin typeface="Arial" pitchFamily="34" charset="0"/>
                <a:cs typeface="Arial" pitchFamily="34" charset="0"/>
                <a:sym typeface="Symbol"/>
              </a:rPr>
              <a:t> </a:t>
            </a:r>
            <a:r>
              <a:rPr lang="pt-BR" sz="2000" dirty="0" err="1" smtClean="0">
                <a:latin typeface="Arial" pitchFamily="34" charset="0"/>
                <a:cs typeface="Arial" pitchFamily="34" charset="0"/>
                <a:sym typeface="Symbol"/>
              </a:rPr>
              <a:t>Posistivamente</a:t>
            </a:r>
            <a:r>
              <a:rPr lang="pt-BR" sz="2000" dirty="0" smtClean="0">
                <a:latin typeface="Arial" pitchFamily="34" charset="0"/>
                <a:cs typeface="Arial" pitchFamily="34" charset="0"/>
                <a:sym typeface="Symbol"/>
              </a:rPr>
              <a:t> eletrizado</a:t>
            </a:r>
            <a:endParaRPr lang="pt-BR" sz="20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CaixaDeTexto 5"/>
          <p:cNvSpPr txBox="1">
            <a:spLocks noChangeArrowheads="1"/>
          </p:cNvSpPr>
          <p:nvPr/>
        </p:nvSpPr>
        <p:spPr bwMode="auto">
          <a:xfrm>
            <a:off x="611560" y="4869160"/>
            <a:ext cx="4392488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 cap="sq" cmpd="dbl">
            <a:solidFill>
              <a:schemeClr val="tx1"/>
            </a:solidFill>
            <a:prstDash val="solid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t-BR" sz="2000" dirty="0" smtClean="0">
                <a:latin typeface="Arial" pitchFamily="34" charset="0"/>
                <a:cs typeface="Arial" pitchFamily="34" charset="0"/>
              </a:rPr>
              <a:t>N</a:t>
            </a:r>
            <a:r>
              <a:rPr lang="pt-BR" sz="2000" baseline="-25000" dirty="0" smtClean="0">
                <a:latin typeface="Arial" pitchFamily="34" charset="0"/>
                <a:cs typeface="Arial" pitchFamily="34" charset="0"/>
              </a:rPr>
              <a:t>P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 &lt; N</a:t>
            </a:r>
            <a:r>
              <a:rPr lang="pt-BR" sz="2000" baseline="-25000" dirty="0" smtClean="0">
                <a:latin typeface="Arial" pitchFamily="34" charset="0"/>
                <a:cs typeface="Arial" pitchFamily="34" charset="0"/>
              </a:rPr>
              <a:t>E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2000" dirty="0" smtClean="0">
                <a:latin typeface="Arial" pitchFamily="34" charset="0"/>
                <a:cs typeface="Arial" pitchFamily="34" charset="0"/>
                <a:sym typeface="Symbol"/>
              </a:rPr>
              <a:t> Negativamente eletrizado</a:t>
            </a:r>
            <a:endParaRPr lang="pt-BR" sz="20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Espaço Reservado para Conteúdo 2"/>
          <p:cNvSpPr txBox="1">
            <a:spLocks/>
          </p:cNvSpPr>
          <p:nvPr/>
        </p:nvSpPr>
        <p:spPr>
          <a:xfrm>
            <a:off x="539552" y="5375051"/>
            <a:ext cx="1953791" cy="430213"/>
          </a:xfrm>
          <a:prstGeom prst="rect">
            <a:avLst/>
          </a:prstGeom>
        </p:spPr>
        <p:txBody>
          <a:bodyPr/>
          <a:lstStyle/>
          <a:p>
            <a:pPr marL="274320" indent="-274320" algn="just" fontAlgn="auto">
              <a:spcBef>
                <a:spcPct val="20000"/>
              </a:spcBef>
              <a:spcAft>
                <a:spcPts val="0"/>
              </a:spcAft>
              <a:buClr>
                <a:srgbClr val="002060"/>
              </a:buClr>
              <a:buSzPct val="95000"/>
              <a:defRPr/>
            </a:pPr>
            <a:r>
              <a:rPr lang="pt-BR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Observação</a:t>
            </a:r>
            <a:endParaRPr lang="pt-BR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CaixaDeTexto 7"/>
          <p:cNvSpPr txBox="1">
            <a:spLocks noChangeArrowheads="1"/>
          </p:cNvSpPr>
          <p:nvPr/>
        </p:nvSpPr>
        <p:spPr bwMode="auto">
          <a:xfrm>
            <a:off x="467544" y="5673442"/>
            <a:ext cx="8208143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pt-BR" sz="2000" dirty="0" smtClean="0"/>
              <a:t>	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Os processos de eletrização só ocorrem mediante remoção de elétrons, nunca de prótons.</a:t>
            </a:r>
            <a:endParaRPr lang="pt-BR" sz="20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5843" name="Object 3"/>
          <p:cNvGraphicFramePr>
            <a:graphicFrameLocks noChangeAspect="1"/>
          </p:cNvGraphicFramePr>
          <p:nvPr/>
        </p:nvGraphicFramePr>
        <p:xfrm>
          <a:off x="5868144" y="3573016"/>
          <a:ext cx="792088" cy="3668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44" name="Equação" r:id="rId4" imgW="330120" imgH="152280" progId="Equation.3">
                  <p:embed/>
                </p:oleObj>
              </mc:Choice>
              <mc:Fallback>
                <p:oleObj name="Equação" r:id="rId4" imgW="330120" imgH="1522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8144" y="3573016"/>
                        <a:ext cx="792088" cy="366806"/>
                      </a:xfrm>
                      <a:prstGeom prst="rect">
                        <a:avLst/>
                      </a:prstGeom>
                      <a:solidFill>
                        <a:schemeClr val="accent2">
                          <a:alpha val="30000"/>
                        </a:schemeClr>
                      </a:solidFill>
                      <a:ln w="38100" cmpd="dbl">
                        <a:solidFill>
                          <a:schemeClr val="accent2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CaixaDeTexto 10"/>
          <p:cNvSpPr txBox="1">
            <a:spLocks noChangeArrowheads="1"/>
          </p:cNvSpPr>
          <p:nvPr/>
        </p:nvSpPr>
        <p:spPr bwMode="auto">
          <a:xfrm>
            <a:off x="3851920" y="2204864"/>
            <a:ext cx="2808312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 cap="sq" cmpd="dbl">
            <a:solidFill>
              <a:schemeClr val="tx1"/>
            </a:solidFill>
            <a:prstDash val="solid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pt-BR" sz="2000" dirty="0" smtClean="0">
                <a:latin typeface="Arial" pitchFamily="34" charset="0"/>
                <a:cs typeface="Arial" pitchFamily="34" charset="0"/>
              </a:rPr>
              <a:t>Carga do núcleo = +9e </a:t>
            </a:r>
            <a:endParaRPr lang="pt-BR" sz="20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CaixaDeTexto 11"/>
          <p:cNvSpPr txBox="1">
            <a:spLocks noChangeArrowheads="1"/>
          </p:cNvSpPr>
          <p:nvPr/>
        </p:nvSpPr>
        <p:spPr bwMode="auto">
          <a:xfrm>
            <a:off x="3851920" y="2668850"/>
            <a:ext cx="3168352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 cap="sq" cmpd="dbl">
            <a:solidFill>
              <a:schemeClr val="tx1"/>
            </a:solidFill>
            <a:prstDash val="solid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pt-BR" sz="2000" dirty="0" smtClean="0">
                <a:latin typeface="Arial" pitchFamily="34" charset="0"/>
                <a:cs typeface="Arial" pitchFamily="34" charset="0"/>
              </a:rPr>
              <a:t>Carga da </a:t>
            </a:r>
            <a:r>
              <a:rPr lang="pt-BR" sz="2000" dirty="0" err="1" smtClean="0">
                <a:latin typeface="Arial" pitchFamily="34" charset="0"/>
                <a:cs typeface="Arial" pitchFamily="34" charset="0"/>
              </a:rPr>
              <a:t>eletrosfera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 = -3e</a:t>
            </a:r>
            <a:endParaRPr lang="pt-BR" sz="20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CaixaDeTexto 12"/>
          <p:cNvSpPr txBox="1">
            <a:spLocks noChangeArrowheads="1"/>
          </p:cNvSpPr>
          <p:nvPr/>
        </p:nvSpPr>
        <p:spPr bwMode="auto">
          <a:xfrm>
            <a:off x="3851920" y="3140968"/>
            <a:ext cx="316835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pt-BR" sz="2000" dirty="0" smtClean="0">
                <a:latin typeface="Arial" pitchFamily="34" charset="0"/>
                <a:cs typeface="Arial" pitchFamily="34" charset="0"/>
              </a:rPr>
              <a:t>Carga total: Q = +9e – 3e</a:t>
            </a:r>
            <a:endParaRPr lang="pt-BR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CaixaDeTexto 13"/>
          <p:cNvSpPr txBox="1">
            <a:spLocks noChangeArrowheads="1"/>
          </p:cNvSpPr>
          <p:nvPr/>
        </p:nvSpPr>
        <p:spPr bwMode="auto">
          <a:xfrm>
            <a:off x="3851920" y="3532946"/>
            <a:ext cx="316835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pt-BR" sz="2000" dirty="0" smtClean="0">
                <a:latin typeface="Arial" pitchFamily="34" charset="0"/>
                <a:cs typeface="Arial" pitchFamily="34" charset="0"/>
              </a:rPr>
              <a:t>Q = +6e</a:t>
            </a:r>
            <a:endParaRPr lang="pt-BR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400"/>
                            </p:stCondLst>
                            <p:childTnLst>
                              <p:par>
                                <p:cTn id="1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5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 tmFilter="0,0; .5, 1; 1, 1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 tmFilter="0,0; .5, 1; 1, 1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 tmFilter="0,0; .5, 1; 1, 1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 tmFilter="0,0; .5, 1; 1, 1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700"/>
                            </p:stCondLst>
                            <p:childTnLst>
                              <p:par>
                                <p:cTn id="58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58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58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58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584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58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584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58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584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58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584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584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900"/>
                            </p:stCondLst>
                            <p:childTnLst>
                              <p:par>
                                <p:cTn id="93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500" tmFilter="0,0; .5, 1; 1, 1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2850"/>
                            </p:stCondLst>
                            <p:childTnLst>
                              <p:par>
                                <p:cTn id="101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500" tmFilter="0,0; .5, 1; 1, 1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 animBg="1"/>
      <p:bldP spid="6" grpId="0" animBg="1"/>
      <p:bldP spid="7" grpId="0"/>
      <p:bldP spid="8" grpId="0"/>
      <p:bldP spid="11" grpId="0" animBg="1"/>
      <p:bldP spid="12" grpId="0" animBg="1"/>
      <p:bldP spid="13" grpId="0"/>
      <p:bldP spid="1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/>
          </p:cNvSpPr>
          <p:nvPr/>
        </p:nvSpPr>
        <p:spPr>
          <a:xfrm>
            <a:off x="467544" y="722238"/>
            <a:ext cx="8229600" cy="70676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4. Condutores e Isolantes</a:t>
            </a:r>
            <a:endParaRPr kumimoji="0" lang="pt-BR" sz="36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CaixaDeTexto 2"/>
          <p:cNvSpPr txBox="1">
            <a:spLocks noChangeArrowheads="1"/>
          </p:cNvSpPr>
          <p:nvPr/>
        </p:nvSpPr>
        <p:spPr bwMode="auto">
          <a:xfrm>
            <a:off x="467544" y="1268685"/>
            <a:ext cx="468052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pt-BR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Condutores</a:t>
            </a:r>
            <a:endParaRPr lang="pt-BR" sz="24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aixaDeTexto 3"/>
          <p:cNvSpPr txBox="1">
            <a:spLocks noChangeArrowheads="1"/>
          </p:cNvSpPr>
          <p:nvPr/>
        </p:nvSpPr>
        <p:spPr bwMode="auto">
          <a:xfrm>
            <a:off x="539552" y="1628800"/>
            <a:ext cx="8136903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pt-BR" sz="2000" dirty="0" smtClean="0"/>
              <a:t>	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São todos os materiais nos quais é necessário pouca energia para a remoção de elétrons dos átomos. </a:t>
            </a:r>
            <a:endParaRPr lang="pt-BR" sz="2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6866" name="Picture 2" descr="Resultado de imagem para átomo de cobr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91880" y="2636912"/>
            <a:ext cx="2088232" cy="2088232"/>
          </a:xfrm>
          <a:prstGeom prst="rect">
            <a:avLst/>
          </a:prstGeom>
          <a:noFill/>
        </p:spPr>
      </p:pic>
      <p:sp>
        <p:nvSpPr>
          <p:cNvPr id="6" name="CaixaDeTexto 5"/>
          <p:cNvSpPr txBox="1">
            <a:spLocks noChangeArrowheads="1"/>
          </p:cNvSpPr>
          <p:nvPr/>
        </p:nvSpPr>
        <p:spPr bwMode="auto">
          <a:xfrm>
            <a:off x="2267744" y="2276872"/>
            <a:ext cx="468052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t-BR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 Cobre (Cu)</a:t>
            </a:r>
            <a:endParaRPr lang="pt-BR" sz="24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CaixaDeTexto 6"/>
          <p:cNvSpPr txBox="1">
            <a:spLocks noChangeArrowheads="1"/>
          </p:cNvSpPr>
          <p:nvPr/>
        </p:nvSpPr>
        <p:spPr bwMode="auto">
          <a:xfrm>
            <a:off x="467544" y="5601434"/>
            <a:ext cx="8208911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pt-BR" sz="2000" dirty="0" smtClean="0"/>
              <a:t>	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Em geral os metais, por serem elementos pesados, são bons condutores.</a:t>
            </a:r>
            <a:endParaRPr lang="pt-BR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CaixaDeTexto 8"/>
          <p:cNvSpPr txBox="1">
            <a:spLocks noChangeArrowheads="1"/>
          </p:cNvSpPr>
          <p:nvPr/>
        </p:nvSpPr>
        <p:spPr bwMode="auto">
          <a:xfrm>
            <a:off x="755576" y="4797152"/>
            <a:ext cx="7704856" cy="707886"/>
          </a:xfrm>
          <a:prstGeom prst="rect">
            <a:avLst/>
          </a:prstGeom>
          <a:solidFill>
            <a:srgbClr val="FFFF00"/>
          </a:solidFill>
          <a:ln w="19050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t-BR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Nos condutores os elétrons mais externos tem liberdade de percorrer todo o condutor, são os chamados “elétrons livres”</a:t>
            </a:r>
            <a:endParaRPr lang="pt-BR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50"/>
                            </p:stCondLst>
                            <p:childTnLst>
                              <p:par>
                                <p:cTn id="18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550"/>
                            </p:stCondLst>
                            <p:childTnLst>
                              <p:par>
                                <p:cTn id="2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6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 tmFilter="0,0; .5, 1; 1, 1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500"/>
                            </p:stCondLst>
                            <p:childTnLst>
                              <p:par>
                                <p:cTn id="36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 tmFilter="0,0; .5, 1; 1, 1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  <p:bldP spid="7" grpId="0"/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>
            <a:spLocks noChangeArrowheads="1"/>
          </p:cNvSpPr>
          <p:nvPr/>
        </p:nvSpPr>
        <p:spPr bwMode="auto">
          <a:xfrm>
            <a:off x="467544" y="908720"/>
            <a:ext cx="468052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pt-BR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Isolantes</a:t>
            </a:r>
            <a:endParaRPr lang="pt-BR" sz="24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aixaDeTexto 2"/>
          <p:cNvSpPr txBox="1">
            <a:spLocks noChangeArrowheads="1"/>
          </p:cNvSpPr>
          <p:nvPr/>
        </p:nvSpPr>
        <p:spPr bwMode="auto">
          <a:xfrm>
            <a:off x="539552" y="1352962"/>
            <a:ext cx="8136903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pt-BR" sz="2000" dirty="0" smtClean="0"/>
              <a:t>	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São todos os materiais nos quais é necessário muita energia para a remoção de elétrons dos átomos. </a:t>
            </a:r>
            <a:endParaRPr lang="pt-BR" sz="2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7890" name="Picture 2" descr="Resultado de imagem para átomo do carbono"/>
          <p:cNvPicPr>
            <a:picLocks noChangeAspect="1" noChangeArrowheads="1"/>
          </p:cNvPicPr>
          <p:nvPr/>
        </p:nvPicPr>
        <p:blipFill>
          <a:blip r:embed="rId2" cstate="print"/>
          <a:srcRect t="5486" b="3992"/>
          <a:stretch>
            <a:fillRect/>
          </a:stretch>
        </p:blipFill>
        <p:spPr bwMode="auto">
          <a:xfrm>
            <a:off x="2987824" y="2348881"/>
            <a:ext cx="2959181" cy="2232248"/>
          </a:xfrm>
          <a:prstGeom prst="rect">
            <a:avLst/>
          </a:prstGeom>
          <a:noFill/>
        </p:spPr>
      </p:pic>
      <p:sp>
        <p:nvSpPr>
          <p:cNvPr id="5" name="CaixaDeTexto 4"/>
          <p:cNvSpPr txBox="1">
            <a:spLocks noChangeArrowheads="1"/>
          </p:cNvSpPr>
          <p:nvPr/>
        </p:nvSpPr>
        <p:spPr bwMode="auto">
          <a:xfrm>
            <a:off x="2267744" y="1916832"/>
            <a:ext cx="468052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t-BR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 Carbono (C)</a:t>
            </a:r>
            <a:endParaRPr lang="pt-BR" sz="24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CaixaDeTexto 6"/>
          <p:cNvSpPr txBox="1">
            <a:spLocks noChangeArrowheads="1"/>
          </p:cNvSpPr>
          <p:nvPr/>
        </p:nvSpPr>
        <p:spPr bwMode="auto">
          <a:xfrm>
            <a:off x="539552" y="5529426"/>
            <a:ext cx="8136903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pt-BR" sz="2000" dirty="0" smtClean="0"/>
              <a:t>	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Em geral os materiais sintéticos a base de carbono são bons isolantes: plástico, borracha e polímeros em geral.</a:t>
            </a:r>
            <a:endParaRPr lang="pt-BR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CaixaDeTexto 7"/>
          <p:cNvSpPr txBox="1">
            <a:spLocks noChangeArrowheads="1"/>
          </p:cNvSpPr>
          <p:nvPr/>
        </p:nvSpPr>
        <p:spPr bwMode="auto">
          <a:xfrm>
            <a:off x="827584" y="4725144"/>
            <a:ext cx="7488832" cy="707886"/>
          </a:xfrm>
          <a:prstGeom prst="rect">
            <a:avLst/>
          </a:prstGeom>
          <a:solidFill>
            <a:srgbClr val="FFFF00"/>
          </a:solidFill>
          <a:ln w="19050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t-BR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Nos isolantes os elétrons mais externos não tem liberdade de percorrer o condutor (elétrons fixos)</a:t>
            </a:r>
            <a:endParaRPr lang="pt-BR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50"/>
                            </p:stCondLst>
                            <p:childTnLst>
                              <p:par>
                                <p:cTn id="18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550"/>
                            </p:stCondLst>
                            <p:childTnLst>
                              <p:par>
                                <p:cTn id="2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7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 tmFilter="0,0; .5, 1; 1, 1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4650"/>
                            </p:stCondLst>
                            <p:childTnLst>
                              <p:par>
                                <p:cTn id="36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 tmFilter="0,0; .5, 1; 1, 1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  <p:bldP spid="7" grpId="0"/>
      <p:bldP spid="8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xo">
  <a:themeElements>
    <a:clrScheme name="Flux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x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x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489</TotalTime>
  <Words>621</Words>
  <Application>Microsoft Office PowerPoint</Application>
  <PresentationFormat>Apresentação na tela (4:3)</PresentationFormat>
  <Paragraphs>190</Paragraphs>
  <Slides>17</Slides>
  <Notes>1</Notes>
  <HiddenSlides>0</HiddenSlides>
  <MMClips>0</MMClips>
  <ScaleCrop>false</ScaleCrop>
  <HeadingPairs>
    <vt:vector size="8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1</vt:i4>
      </vt:variant>
      <vt:variant>
        <vt:lpstr>Títulos de slides</vt:lpstr>
      </vt:variant>
      <vt:variant>
        <vt:i4>17</vt:i4>
      </vt:variant>
    </vt:vector>
  </HeadingPairs>
  <TitlesOfParts>
    <vt:vector size="25" baseType="lpstr">
      <vt:lpstr>Arial</vt:lpstr>
      <vt:lpstr>Calibri</vt:lpstr>
      <vt:lpstr>Constantia</vt:lpstr>
      <vt:lpstr>Symbol</vt:lpstr>
      <vt:lpstr>Wingdings</vt:lpstr>
      <vt:lpstr>Wingdings 2</vt:lpstr>
      <vt:lpstr>Fluxo</vt:lpstr>
      <vt:lpstr>Equação</vt:lpstr>
      <vt:lpstr>ELETROMAGNETISMO</vt:lpstr>
      <vt:lpstr>Apresentação do PowerPoint</vt:lpstr>
      <vt:lpstr>ELETRIZAÇÃO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ELÉTRICA</dc:title>
  <dc:creator>Humberto Ribeiro</dc:creator>
  <cp:lastModifiedBy>Humberto Soares Ribeiro Júnior</cp:lastModifiedBy>
  <cp:revision>123</cp:revision>
  <dcterms:created xsi:type="dcterms:W3CDTF">2018-01-24T18:33:30Z</dcterms:created>
  <dcterms:modified xsi:type="dcterms:W3CDTF">2018-02-09T17:14:03Z</dcterms:modified>
</cp:coreProperties>
</file>